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56"/>
  </p:notesMasterIdLst>
  <p:sldIdLst>
    <p:sldId id="628" r:id="rId2"/>
    <p:sldId id="587" r:id="rId3"/>
    <p:sldId id="588" r:id="rId4"/>
    <p:sldId id="589" r:id="rId5"/>
    <p:sldId id="590" r:id="rId6"/>
    <p:sldId id="585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563" r:id="rId17"/>
    <p:sldId id="600" r:id="rId18"/>
    <p:sldId id="601" r:id="rId19"/>
    <p:sldId id="627" r:id="rId20"/>
    <p:sldId id="602" r:id="rId21"/>
    <p:sldId id="603" r:id="rId22"/>
    <p:sldId id="604" r:id="rId23"/>
    <p:sldId id="576" r:id="rId24"/>
    <p:sldId id="574" r:id="rId25"/>
    <p:sldId id="575" r:id="rId26"/>
    <p:sldId id="605" r:id="rId27"/>
    <p:sldId id="606" r:id="rId28"/>
    <p:sldId id="581" r:id="rId29"/>
    <p:sldId id="607" r:id="rId30"/>
    <p:sldId id="572" r:id="rId31"/>
    <p:sldId id="608" r:id="rId32"/>
    <p:sldId id="609" r:id="rId33"/>
    <p:sldId id="610" r:id="rId34"/>
    <p:sldId id="611" r:id="rId35"/>
    <p:sldId id="614" r:id="rId36"/>
    <p:sldId id="617" r:id="rId37"/>
    <p:sldId id="619" r:id="rId38"/>
    <p:sldId id="520" r:id="rId39"/>
    <p:sldId id="523" r:id="rId40"/>
    <p:sldId id="524" r:id="rId41"/>
    <p:sldId id="620" r:id="rId42"/>
    <p:sldId id="621" r:id="rId43"/>
    <p:sldId id="532" r:id="rId44"/>
    <p:sldId id="478" r:id="rId45"/>
    <p:sldId id="479" r:id="rId46"/>
    <p:sldId id="622" r:id="rId47"/>
    <p:sldId id="481" r:id="rId48"/>
    <p:sldId id="623" r:id="rId49"/>
    <p:sldId id="624" r:id="rId50"/>
    <p:sldId id="539" r:id="rId51"/>
    <p:sldId id="625" r:id="rId52"/>
    <p:sldId id="482" r:id="rId53"/>
    <p:sldId id="483" r:id="rId54"/>
    <p:sldId id="484" r:id="rId55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CC"/>
    <a:srgbClr val="FF5050"/>
    <a:srgbClr val="0099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8895" autoAdjust="0"/>
    <p:restoredTop sz="95982" autoAdjust="0"/>
  </p:normalViewPr>
  <p:slideViewPr>
    <p:cSldViewPr>
      <p:cViewPr varScale="1">
        <p:scale>
          <a:sx n="69" d="100"/>
          <a:sy n="69" d="100"/>
        </p:scale>
        <p:origin x="1781" y="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0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79"/>
    </p:cViewPr>
  </p:sorterViewPr>
  <p:notesViewPr>
    <p:cSldViewPr>
      <p:cViewPr>
        <p:scale>
          <a:sx n="100" d="100"/>
          <a:sy n="100" d="100"/>
        </p:scale>
        <p:origin x="2013" y="-262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4" Type="http://schemas.openxmlformats.org/officeDocument/2006/relationships/image" Target="../media/image10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e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7" Type="http://schemas.openxmlformats.org/officeDocument/2006/relationships/image" Target="../media/image120.png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70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slide" Target="../slides/slide48.xml"/><Relationship Id="rId7" Type="http://schemas.openxmlformats.org/officeDocument/2006/relationships/image" Target="../media/image122.w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23.wmf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章节结构：</a:t>
            </a:r>
            <a:r>
              <a:rPr lang="en-US" altLang="zh-CN" dirty="0" smtClean="0"/>
              <a:t>fundamental-&gt;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interband</a:t>
            </a:r>
            <a:r>
              <a:rPr lang="en-US" altLang="zh-CN" dirty="0" smtClean="0"/>
              <a:t>) absorption-&gt;</a:t>
            </a:r>
            <a:r>
              <a:rPr lang="en-US" altLang="zh-CN" dirty="0" err="1" smtClean="0"/>
              <a:t>photodector</a:t>
            </a:r>
            <a:r>
              <a:rPr lang="en-US" altLang="zh-CN" dirty="0" smtClean="0"/>
              <a:t> and solar cell.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Fundamental: rate -&gt; </a:t>
            </a:r>
            <a:r>
              <a:rPr lang="en-US" altLang="zh-CN" baseline="0" dirty="0" smtClean="0"/>
              <a:t>direct gap; indirect gap; absorption beyond band </a:t>
            </a:r>
            <a:r>
              <a:rPr lang="en-US" altLang="zh-CN" baseline="0" dirty="0" err="1" smtClean="0"/>
              <a:t>gap</a:t>
            </a:r>
            <a:r>
              <a:rPr lang="en-US" altLang="zh-CN" baseline="0" dirty="0" err="1" smtClean="0">
                <a:sym typeface="Wingdings" panose="05000000000000000000" pitchFamily="2" charset="2"/>
              </a:rPr>
              <a:t></a:t>
            </a:r>
            <a:r>
              <a:rPr lang="en-US" altLang="zh-CN" baseline="0" dirty="0" err="1" smtClean="0"/>
              <a:t>measurement</a:t>
            </a:r>
            <a:r>
              <a:rPr lang="en-US" altLang="zh-CN" baseline="0" dirty="0" smtClean="0"/>
              <a:t> at different conditions (</a:t>
            </a:r>
            <a:r>
              <a:rPr lang="en-US" altLang="zh-CN" baseline="0" dirty="0" err="1" smtClean="0"/>
              <a:t>ltuning</a:t>
            </a:r>
            <a:r>
              <a:rPr lang="en-US" altLang="zh-CN" baseline="0" dirty="0" smtClean="0"/>
              <a:t>);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74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Self-consistent fitting of the reflectivity spectra using the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Kramers-Kronig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 formula.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4490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German physicist Walter Franz and Russian physicist Leonid </a:t>
            </a:r>
            <a:r>
              <a:rPr lang="en-US" altLang="zh-CN" dirty="0" err="1" smtClean="0"/>
              <a:t>Keldysh</a:t>
            </a:r>
            <a:r>
              <a:rPr lang="en-US" altLang="zh-CN" dirty="0" smtClean="0"/>
              <a:t> 1958</a:t>
            </a:r>
            <a:r>
              <a:rPr lang="zh-CN" altLang="en-US" dirty="0" smtClean="0"/>
              <a:t>；</a:t>
            </a:r>
            <a:r>
              <a:rPr lang="en-US" altLang="zh-CN" dirty="0" smtClean="0"/>
              <a:t>Germany; </a:t>
            </a:r>
            <a:r>
              <a:rPr lang="en-US" altLang="zh-CN" dirty="0" err="1" smtClean="0"/>
              <a:t>Ruassian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25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8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161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14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569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DB6B6-3A36-424C-BDE0-7CF11ADA3660}" type="slidenum">
              <a:rPr lang="en-US" altLang="zh-CN">
                <a:solidFill>
                  <a:prstClr val="black"/>
                </a:solidFill>
              </a:rPr>
              <a:pPr/>
              <a:t>44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24D4B-F396-4E10-9F05-B17CDD7F7CB9}" type="slidenum">
              <a:rPr lang="en-US" altLang="zh-CN">
                <a:solidFill>
                  <a:prstClr val="black"/>
                </a:solidFill>
              </a:rPr>
              <a:pPr/>
              <a:t>45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091EA5-0C8B-41BA-9802-58AF92F21E81}" type="slidenum">
              <a:rPr lang="en-US" altLang="zh-CN">
                <a:solidFill>
                  <a:prstClr val="black"/>
                </a:solidFill>
              </a:rPr>
              <a:pPr/>
              <a:t>47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5" name="灯片编号占位符 3"/>
          <p:cNvSpPr txBox="1">
            <a:spLocks/>
          </p:cNvSpPr>
          <p:nvPr/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kern="120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-371551" y="4729562"/>
            <a:ext cx="7704032" cy="12410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注：关于态密度的几个关系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876176"/>
              </p:ext>
            </p:extLst>
          </p:nvPr>
        </p:nvGraphicFramePr>
        <p:xfrm>
          <a:off x="-598139" y="6346022"/>
          <a:ext cx="4184032" cy="1361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38" name="公式" r:id="rId4" imgW="2222280" imgH="660240" progId="Equation.3">
                  <p:embed/>
                </p:oleObj>
              </mc:Choice>
              <mc:Fallback>
                <p:oleObj name="公式" r:id="rId4" imgW="2222280" imgH="66024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98139" y="6346022"/>
                        <a:ext cx="4184032" cy="13616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53499"/>
              </p:ext>
            </p:extLst>
          </p:nvPr>
        </p:nvGraphicFramePr>
        <p:xfrm>
          <a:off x="-598140" y="7921439"/>
          <a:ext cx="6514439" cy="94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39" name="公式" r:id="rId6" imgW="2984400" imgH="393480" progId="Equation.3">
                  <p:embed/>
                </p:oleObj>
              </mc:Choice>
              <mc:Fallback>
                <p:oleObj name="公式" r:id="rId6" imgW="2984400" imgH="39348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98140" y="7921439"/>
                        <a:ext cx="6514439" cy="941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887924"/>
              </p:ext>
            </p:extLst>
          </p:nvPr>
        </p:nvGraphicFramePr>
        <p:xfrm>
          <a:off x="-587124" y="8996996"/>
          <a:ext cx="8523843" cy="96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40" name="公式" r:id="rId8" imgW="3809880" imgH="393480" progId="Equation.3">
                  <p:embed/>
                </p:oleObj>
              </mc:Choice>
              <mc:Fallback>
                <p:oleObj name="公式" r:id="rId8" imgW="3809880" imgH="39348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87124" y="8996996"/>
                        <a:ext cx="8523843" cy="965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840000" y="6787276"/>
            <a:ext cx="2589468" cy="83317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为实空间维度数</a:t>
            </a:r>
          </a:p>
          <a:p>
            <a:r>
              <a:rPr lang="en-US" altLang="zh-CN" sz="2400" i="1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V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为实空间体积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817020"/>
              </p:ext>
            </p:extLst>
          </p:nvPr>
        </p:nvGraphicFramePr>
        <p:xfrm>
          <a:off x="2452947" y="10238024"/>
          <a:ext cx="1933875" cy="86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41" name="公式" r:id="rId10" imgW="965160" imgH="393480" progId="Equation.3">
                  <p:embed/>
                </p:oleObj>
              </mc:Choice>
              <mc:Fallback>
                <p:oleObj name="公式" r:id="rId10" imgW="965160" imgH="39348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947" y="10238024"/>
                        <a:ext cx="1933875" cy="863549"/>
                      </a:xfrm>
                      <a:prstGeom prst="rect">
                        <a:avLst/>
                      </a:prstGeom>
                      <a:noFill/>
                      <a:ln w="57150" cmpd="thinThick">
                        <a:solidFill>
                          <a:srgbClr val="C0C0C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38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332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A5E38-52E1-4BE1-B5FA-9E012A81AA72}" type="slidenum">
              <a:rPr lang="en-US" altLang="zh-CN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FD72A-2CCB-47B1-9B09-42065AE808E0}" type="slidenum">
              <a:rPr lang="en-US" altLang="zh-CN">
                <a:solidFill>
                  <a:prstClr val="black"/>
                </a:solidFill>
              </a:rPr>
              <a:pPr/>
              <a:t>52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299E26-DFC3-4F63-805F-892EAD230274}" type="slidenum">
              <a:rPr lang="en-US" altLang="zh-CN">
                <a:solidFill>
                  <a:prstClr val="black"/>
                </a:solidFill>
              </a:rPr>
              <a:pPr/>
              <a:t>53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3110F2-0D0B-4607-A8D2-60346C39895F}" type="slidenum">
              <a:rPr lang="en-US" altLang="zh-CN">
                <a:solidFill>
                  <a:prstClr val="black"/>
                </a:solidFill>
              </a:rPr>
              <a:pPr/>
              <a:t>54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DB6B6-3A36-424C-BDE0-7CF11ADA3660}" type="slidenum">
              <a:rPr lang="en-US" altLang="zh-CN">
                <a:solidFill>
                  <a:prstClr val="black"/>
                </a:solidFill>
              </a:rPr>
              <a:pPr/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跃迁速率：单位体积单位时间吸收跃迁的次数（几率和）</a:t>
            </a:r>
            <a:r>
              <a:rPr lang="en-US" altLang="zh-CN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endParaRPr lang="zh-CN" altLang="en-US" sz="12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0655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Fermi’s golden rule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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时间内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常微扰或周期微扰，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足够长，周期微扰使得跃迁矩阵元中的不含时间部分，平均的后果，故，是单位时间的跃迁数，就跃迁（速）率。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单位时间，单位体积的跃迁几率－速率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Semi-classical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endParaRPr lang="en-US" altLang="zh-CN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Wavevector</a:t>
            </a:r>
            <a:r>
              <a:rPr lang="en-US" altLang="zh-CN" sz="12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conservation ; “vertical transitions”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446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Absorption spectra characteristics</a:t>
            </a:r>
            <a:r>
              <a:rPr lang="zh-CN" altLang="en-US" sz="12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r>
              <a:rPr lang="en-US" altLang="zh-CN" sz="12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Strong; Continuous; Broad</a:t>
            </a:r>
            <a:endParaRPr lang="zh-CN" altLang="en-US" sz="1200" dirty="0" smtClean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323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structure first proposed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by Kane (1957)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825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362ED-CF61-478C-8253-C0563AB0A350}" type="slidenum">
              <a:rPr lang="en-US" altLang="zh-CN">
                <a:solidFill>
                  <a:prstClr val="black"/>
                </a:solidFill>
              </a:rPr>
              <a:pPr/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Ge: </a:t>
            </a:r>
            <a:r>
              <a:rPr lang="zh-CN" altLang="en-US" dirty="0" smtClean="0"/>
              <a:t>吸收特别处：两个带边离不远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592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5" name="备注占位符 2"/>
          <p:cNvSpPr txBox="1">
            <a:spLocks/>
          </p:cNvSpPr>
          <p:nvPr/>
        </p:nvSpPr>
        <p:spPr bwMode="auto">
          <a:xfrm>
            <a:off x="1129790" y="5108129"/>
            <a:ext cx="475031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2000" dirty="0" smtClean="0">
                <a:solidFill>
                  <a:prstClr val="black"/>
                </a:solidFill>
                <a:latin typeface="Calibri"/>
                <a:ea typeface="宋体"/>
              </a:rPr>
              <a:t>4 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Calibri"/>
                <a:ea typeface="宋体"/>
              </a:rPr>
              <a:t>带边以上的吸收 </a:t>
            </a:r>
            <a:r>
              <a:rPr kumimoji="0" lang="en-US" altLang="zh-CN" sz="2000" dirty="0" smtClean="0">
                <a:solidFill>
                  <a:prstClr val="black"/>
                </a:solidFill>
                <a:latin typeface="Calibri"/>
                <a:ea typeface="宋体"/>
              </a:rPr>
              <a:t>MIT P28, 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Calibri"/>
                <a:ea typeface="宋体"/>
              </a:rPr>
              <a:t>黄昆 </a:t>
            </a:r>
            <a:r>
              <a:rPr kumimoji="0" lang="en-US" altLang="zh-CN" sz="2000" dirty="0" smtClean="0">
                <a:solidFill>
                  <a:prstClr val="black"/>
                </a:solidFill>
                <a:latin typeface="Calibri"/>
                <a:ea typeface="宋体"/>
              </a:rPr>
              <a:t>P215</a:t>
            </a:r>
          </a:p>
          <a:p>
            <a:r>
              <a:rPr lang="en-US" altLang="zh-CN" dirty="0" err="1" smtClean="0"/>
              <a:t>dE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dk</a:t>
            </a:r>
            <a:r>
              <a:rPr lang="en-US" altLang="zh-CN" dirty="0" smtClean="0"/>
              <a:t>=0</a:t>
            </a:r>
            <a:r>
              <a:rPr lang="en-US" altLang="zh-CN" dirty="0" smtClean="0">
                <a:sym typeface="Symbol"/>
              </a:rPr>
              <a:t> </a:t>
            </a:r>
            <a:r>
              <a:rPr lang="en-US" altLang="zh-CN" dirty="0" smtClean="0"/>
              <a:t>DOS=g(k)/(</a:t>
            </a:r>
            <a:r>
              <a:rPr lang="en-US" altLang="zh-CN" dirty="0" err="1" smtClean="0"/>
              <a:t>dE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dK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/>
              </a:rPr>
              <a:t> </a:t>
            </a:r>
            <a:endParaRPr lang="zh-CN" altLang="en-US" dirty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 bwMode="auto">
          <a:xfrm>
            <a:off x="4005362" y="965710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kern="120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7" name="Picture 2" descr="C:\Users\User\Desktop\Si-band-schemat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56" y="5972224"/>
            <a:ext cx="3548173" cy="26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3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3DEF9-B9E9-4809-B9A4-4DFA12B4E82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76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2656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844824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44824"/>
            <a:ext cx="3810000" cy="1981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5064"/>
            <a:ext cx="3810000" cy="1981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504F6-B5EB-490D-8216-840F6D84B00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41784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44824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44824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5064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ED977-738F-47D0-BBF7-CB03264662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0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41784"/>
            <a:ext cx="7772400" cy="1143000"/>
          </a:xfrm>
        </p:spPr>
        <p:txBody>
          <a:bodyPr/>
          <a:lstStyle>
            <a:lvl1pPr>
              <a:defRPr sz="400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  <a:lvl2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98AD7-5A0C-42ED-9BDD-8FB00C43A8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5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772816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2816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EFA61-D53E-43F4-A04D-3EE297AD36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6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2B5C6-6285-4092-B3F3-28AFB8FA8D4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4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F1700-7264-4138-81CC-A0D33B4902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A4B27-C05D-4A20-959B-CC686071B3C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4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4D101-DDB8-48CB-8CED-A6FC6A38EF4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0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341784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3300-0A6F-4D80-B126-5291605DDC9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8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41784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43218-97A8-400A-ACB9-C8E83682A4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2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32656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64059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fld id="{D4E14830-F141-4440-B75E-1A1B2A6003D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4213" y="1556792"/>
            <a:ext cx="7775575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1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5" r:id="rId3"/>
    <p:sldLayoutId id="2147483686" r:id="rId4"/>
    <p:sldLayoutId id="2147483687" r:id="rId5"/>
    <p:sldLayoutId id="2147483688" r:id="rId6"/>
    <p:sldLayoutId id="2147483691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FF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4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9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98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02.wmf"/><Relationship Id="rId5" Type="http://schemas.openxmlformats.org/officeDocument/2006/relationships/image" Target="../media/image99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01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05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7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3.wmf"/><Relationship Id="rId5" Type="http://schemas.openxmlformats.org/officeDocument/2006/relationships/image" Target="../media/image110.wmf"/><Relationship Id="rId10" Type="http://schemas.openxmlformats.org/officeDocument/2006/relationships/image" Target="../media/image112.wmf"/><Relationship Id="rId4" Type="http://schemas.openxmlformats.org/officeDocument/2006/relationships/oleObject" Target="../embeddings/oleObject73.bin"/><Relationship Id="rId9" Type="http://schemas.openxmlformats.org/officeDocument/2006/relationships/oleObject" Target="../embeddings/oleObject7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118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5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5" Type="http://schemas.openxmlformats.org/officeDocument/2006/relationships/image" Target="../media/image119.w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16.wmf"/><Relationship Id="rId14" Type="http://schemas.openxmlformats.org/officeDocument/2006/relationships/oleObject" Target="../embeddings/oleObject8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8.wmf"/><Relationship Id="rId11" Type="http://schemas.openxmlformats.org/officeDocument/2006/relationships/image" Target="../media/image130.wmf"/><Relationship Id="rId5" Type="http://schemas.openxmlformats.org/officeDocument/2006/relationships/oleObject" Target="../embeddings/oleObject90.bin"/><Relationship Id="rId10" Type="http://schemas.openxmlformats.org/officeDocument/2006/relationships/oleObject" Target="../embeddings/oleObject92.bin"/><Relationship Id="rId4" Type="http://schemas.openxmlformats.org/officeDocument/2006/relationships/slide" Target="slide34.xml"/><Relationship Id="rId9" Type="http://schemas.openxmlformats.org/officeDocument/2006/relationships/image" Target="../media/image129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3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96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3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3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0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11" Type="http://schemas.openxmlformats.org/officeDocument/2006/relationships/image" Target="../media/image8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6.wmf"/><Relationship Id="rId14" Type="http://schemas.openxmlformats.org/officeDocument/2006/relationships/slide" Target="slide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Solar cell </a:t>
            </a:r>
            <a:r>
              <a:rPr lang="en-US" altLang="zh-CN" dirty="0" smtClean="0"/>
              <a:t>efficiency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" y="1700808"/>
            <a:ext cx="9142376" cy="4968552"/>
          </a:xfrm>
        </p:spPr>
      </p:pic>
    </p:spTree>
    <p:extLst>
      <p:ext uri="{BB962C8B-B14F-4D97-AF65-F5344CB8AC3E}">
        <p14:creationId xmlns:p14="http://schemas.microsoft.com/office/powerpoint/2010/main" val="3113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GaAs band </a:t>
            </a:r>
            <a:r>
              <a:rPr lang="en-US" altLang="zh-CN" dirty="0" smtClean="0"/>
              <a:t>structure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45" y="4547702"/>
            <a:ext cx="2242654" cy="224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896544" cy="382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364088" y="1916832"/>
            <a:ext cx="33843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Direct gap at 1.5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(0 K)</a:t>
            </a: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Very important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optoelectronic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material</a:t>
            </a: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Strong absorption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for   ħ</a:t>
            </a:r>
            <a:r>
              <a:rPr lang="el-GR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ω &gt; </a:t>
            </a:r>
            <a:r>
              <a:rPr lang="en-US" altLang="zh-CN" sz="2400" i="1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endParaRPr lang="en-US" altLang="zh-CN" sz="2400" baseline="-25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9672" y="6082517"/>
            <a:ext cx="2855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Camel back; X valley</a:t>
            </a:r>
            <a:endParaRPr lang="en-US" altLang="zh-CN" sz="2400" baseline="-25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32848" y="4961408"/>
            <a:ext cx="11156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Symmetry points</a:t>
            </a:r>
          </a:p>
          <a:p>
            <a:endParaRPr lang="en-US" altLang="zh-CN" sz="10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l-GR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Γ </a:t>
            </a:r>
            <a:r>
              <a:rPr lang="el-GR" altLang="zh-CN" sz="1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000</a:t>
            </a:r>
          </a:p>
          <a:p>
            <a:endParaRPr lang="en-US" altLang="zh-CN" sz="10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 </a:t>
            </a:r>
            <a:r>
              <a:rPr lang="en-US" altLang="zh-CN" sz="1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100</a:t>
            </a:r>
          </a:p>
          <a:p>
            <a:r>
              <a:rPr lang="en-US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010</a:t>
            </a:r>
            <a:endParaRPr lang="en-US" altLang="zh-CN" sz="1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001</a:t>
            </a:r>
            <a:endParaRPr lang="en-US" altLang="zh-CN" sz="1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0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 </a:t>
            </a:r>
            <a:r>
              <a:rPr lang="en-US" altLang="zh-CN" sz="1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110</a:t>
            </a:r>
          </a:p>
          <a:p>
            <a:endParaRPr lang="en-US" altLang="zh-CN" sz="10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 111</a:t>
            </a:r>
            <a:endParaRPr lang="en-US" altLang="zh-CN" sz="1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1383" y="4601741"/>
            <a:ext cx="180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fcc</a:t>
            </a:r>
            <a:r>
              <a:rPr lang="en-US" altLang="zh-CN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lattice </a:t>
            </a:r>
            <a:r>
              <a:rPr lang="en-US" altLang="zh-CN" sz="12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Brillouin</a:t>
            </a:r>
            <a:r>
              <a:rPr lang="en-US" altLang="zh-CN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40578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InP</a:t>
            </a:r>
            <a:r>
              <a:rPr lang="en-US" altLang="zh-CN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band structure</a:t>
            </a:r>
            <a:endParaRPr lang="en-US" altLang="zh-CN" sz="16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Picture 2" descr="C:\Users\febwind\Desktop\82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2" y="1753048"/>
            <a:ext cx="5685948" cy="439368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627784" y="6303912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http://www.ioffe.ru/SVA/NSM/Semicond/InP/bandstr.html</a:t>
            </a:r>
            <a:endParaRPr lang="zh-CN" altLang="en-US" sz="2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6586477" y="4098730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Direct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gap @</a:t>
            </a:r>
          </a:p>
          <a:p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=1.34 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444208" y="1753048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Long wavelength laser material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81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Four-band </a:t>
            </a:r>
            <a:r>
              <a:rPr lang="en-US" altLang="zh-CN" dirty="0" smtClean="0"/>
              <a:t>model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772816"/>
            <a:ext cx="4660208" cy="445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652120" y="1988840"/>
            <a:ext cx="30963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Simplified band</a:t>
            </a:r>
          </a:p>
          <a:p>
            <a:pPr marL="179388" indent="-179388"/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•Parabolic </a:t>
            </a:r>
            <a:r>
              <a:rPr lang="en-US" altLang="zh-CN" sz="20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appr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. </a:t>
            </a:r>
            <a:r>
              <a:rPr lang="en-US" altLang="zh-CN" sz="20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E~k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  <a:p>
            <a:pPr marL="179388" indent="-179388"/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valid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near 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k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= 0</a:t>
            </a:r>
          </a:p>
          <a:p>
            <a:pPr marL="179388" indent="-179388"/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</a:t>
            </a:r>
          </a:p>
          <a:p>
            <a:pPr marL="179388" indent="-179388"/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Split-off hole</a:t>
            </a:r>
          </a:p>
          <a:p>
            <a:pPr marL="179388" indent="-179388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transitions also possible</a:t>
            </a:r>
          </a:p>
        </p:txBody>
      </p:sp>
    </p:spTree>
    <p:extLst>
      <p:ext uri="{BB962C8B-B14F-4D97-AF65-F5344CB8AC3E}">
        <p14:creationId xmlns:p14="http://schemas.microsoft.com/office/powerpoint/2010/main" val="104051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Examples</a:t>
            </a:r>
            <a:r>
              <a:rPr lang="en-US" altLang="zh-CN" dirty="0"/>
              <a:t> for direct band edge </a:t>
            </a:r>
            <a:r>
              <a:rPr lang="en-US" altLang="zh-CN" dirty="0" smtClean="0"/>
              <a:t>absorption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28416"/>
            <a:ext cx="3166120" cy="306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49091"/>
            <a:ext cx="3094112" cy="306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86312" y="5162356"/>
            <a:ext cx="8203423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deviations 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from                                     e.g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. due 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to phonon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absorption or non-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parabolicity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of the bands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73412643"/>
              </p:ext>
            </p:extLst>
          </p:nvPr>
        </p:nvGraphicFramePr>
        <p:xfrm>
          <a:off x="2742790" y="5157192"/>
          <a:ext cx="2069780" cy="689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42" name="公式" r:id="rId5" imgW="1371600" imgH="457200" progId="Equation.3">
                  <p:embed/>
                </p:oleObj>
              </mc:Choice>
              <mc:Fallback>
                <p:oleObj name="公式" r:id="rId5" imgW="1371600" imgH="457200" progId="Equation.3">
                  <p:embed/>
                  <p:pic>
                    <p:nvPicPr>
                      <p:cNvPr id="4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2790" y="5157192"/>
                        <a:ext cx="2069780" cy="689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/>
          <p:nvPr/>
        </p:nvSpPr>
        <p:spPr>
          <a:xfrm>
            <a:off x="1218309" y="171777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(a)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InSb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at 5 K	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7714" y="1700808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(b) GaAs at 300 K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2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rgbClr val="C00000"/>
                </a:solidFill>
              </a:rPr>
              <a:t>Indirect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absorption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7871" y="4863391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/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Phonon needed to conserve momentum for indirect gap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materials, therefore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low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probability:  </a:t>
            </a:r>
            <a:r>
              <a:rPr lang="en-US" altLang="zh-CN" sz="2400" i="1" dirty="0" err="1" smtClean="0">
                <a:latin typeface="+mj-lt"/>
                <a:ea typeface="等线 Light" panose="02010600030101010101" pitchFamily="2" charset="-122"/>
              </a:rPr>
              <a:t>k</a:t>
            </a:r>
            <a:r>
              <a:rPr lang="en-US" altLang="zh-CN" sz="2400" i="1" baseline="-25000" dirty="0" err="1" smtClean="0">
                <a:latin typeface="+mj-lt"/>
                <a:ea typeface="等线 Light" panose="02010600030101010101" pitchFamily="2" charset="-122"/>
              </a:rPr>
              <a:t>f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=</a:t>
            </a:r>
            <a:r>
              <a:rPr lang="en-US" altLang="zh-CN" sz="2400" i="1" dirty="0" err="1" smtClean="0">
                <a:latin typeface="+mj-lt"/>
                <a:ea typeface="等线 Light" panose="02010600030101010101" pitchFamily="2" charset="-122"/>
              </a:rPr>
              <a:t>k</a:t>
            </a:r>
            <a:r>
              <a:rPr lang="en-US" altLang="zh-CN" sz="2400" i="1" baseline="-25000" dirty="0" err="1" smtClean="0">
                <a:latin typeface="+mj-lt"/>
                <a:ea typeface="等线 Light" panose="02010600030101010101" pitchFamily="2" charset="-122"/>
              </a:rPr>
              <a:t>i</a:t>
            </a:r>
            <a:r>
              <a:rPr lang="en-US" altLang="zh-CN" sz="2400" dirty="0" err="1" smtClean="0">
                <a:latin typeface="+mj-lt"/>
                <a:ea typeface="等线 Light" panose="02010600030101010101" pitchFamily="2" charset="-122"/>
              </a:rPr>
              <a:t>+</a:t>
            </a:r>
            <a:r>
              <a:rPr lang="en-US" altLang="zh-CN" sz="2400" i="1" dirty="0" err="1" smtClean="0">
                <a:latin typeface="+mj-lt"/>
                <a:ea typeface="等线 Light" panose="02010600030101010101" pitchFamily="2" charset="-122"/>
              </a:rPr>
              <a:t>k</a:t>
            </a:r>
            <a:r>
              <a:rPr lang="en-US" altLang="zh-CN" sz="2400" i="1" baseline="-25000" dirty="0" err="1" smtClean="0">
                <a:latin typeface="+mj-lt"/>
                <a:ea typeface="等线 Light" panose="02010600030101010101" pitchFamily="2" charset="-122"/>
              </a:rPr>
              <a:t>phtn</a:t>
            </a:r>
            <a:r>
              <a:rPr lang="en-US" altLang="zh-CN" sz="2400" dirty="0" err="1" smtClean="0">
                <a:latin typeface="+mj-lt"/>
                <a:ea typeface="等线 Light" panose="02010600030101010101" pitchFamily="2" charset="-122"/>
                <a:sym typeface="Symbol"/>
              </a:rPr>
              <a:t></a:t>
            </a:r>
            <a:r>
              <a:rPr lang="en-US" altLang="zh-CN" sz="2400" i="1" dirty="0" err="1" smtClean="0">
                <a:latin typeface="+mj-lt"/>
                <a:ea typeface="等线 Light" panose="02010600030101010101" pitchFamily="2" charset="-122"/>
                <a:sym typeface="Symbol"/>
              </a:rPr>
              <a:t>q</a:t>
            </a:r>
            <a:endParaRPr lang="en-US" altLang="zh-CN" sz="2400" i="1" dirty="0">
              <a:latin typeface="+mj-lt"/>
              <a:ea typeface="等线 Light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00301786"/>
              </p:ext>
            </p:extLst>
          </p:nvPr>
        </p:nvGraphicFramePr>
        <p:xfrm>
          <a:off x="899592" y="5949280"/>
          <a:ext cx="2968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66" name="公式" r:id="rId3" imgW="1346040" imgH="253800" progId="Equation.3">
                  <p:embed/>
                </p:oleObj>
              </mc:Choice>
              <mc:Fallback>
                <p:oleObj name="公式" r:id="rId3" imgW="1346040" imgH="253800" progId="Equation.3">
                  <p:embed/>
                  <p:pic>
                    <p:nvPicPr>
                      <p:cNvPr id="9" name="对象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949280"/>
                        <a:ext cx="29686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492909" y="5949280"/>
            <a:ext cx="409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Wavevector</a:t>
            </a:r>
            <a:r>
              <a:rPr lang="en-US" altLang="zh-CN" sz="28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conservation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83768" y="1638798"/>
            <a:ext cx="3730250" cy="3070579"/>
            <a:chOff x="2483768" y="1638798"/>
            <a:chExt cx="3730250" cy="307057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48"/>
            <a:stretch/>
          </p:blipFill>
          <p:spPr bwMode="auto">
            <a:xfrm>
              <a:off x="2771800" y="1638798"/>
              <a:ext cx="3442218" cy="3070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圆角矩形 2"/>
            <p:cNvSpPr/>
            <p:nvPr/>
          </p:nvSpPr>
          <p:spPr bwMode="auto">
            <a:xfrm>
              <a:off x="2627784" y="1700808"/>
              <a:ext cx="936104" cy="432048"/>
            </a:xfrm>
            <a:prstGeom prst="roundRect">
              <a:avLst/>
            </a:prstGeom>
            <a:solidFill>
              <a:schemeClr val="bg1"/>
            </a:solidFill>
            <a:ln w="57150" cap="flat" cmpd="thinThick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2483768" y="3555758"/>
              <a:ext cx="936104" cy="432048"/>
            </a:xfrm>
            <a:prstGeom prst="roundRect">
              <a:avLst/>
            </a:prstGeom>
            <a:solidFill>
              <a:schemeClr val="bg1"/>
            </a:solidFill>
            <a:ln w="57150" cap="flat" cmpd="thinThick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4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zh-CN" sz="4400" kern="1200" dirty="0">
                <a:solidFill>
                  <a:srgbClr val="000000"/>
                </a:solidFill>
                <a:cs typeface="+mn-cs"/>
              </a:rPr>
              <a:t>Direct versus indirect </a:t>
            </a:r>
            <a:r>
              <a:rPr lang="en-US" altLang="zh-CN" sz="4400" kern="1200" dirty="0" smtClean="0">
                <a:solidFill>
                  <a:srgbClr val="000000"/>
                </a:solidFill>
                <a:cs typeface="+mn-cs"/>
              </a:rPr>
              <a:t>absorption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" y="1893563"/>
            <a:ext cx="4886023" cy="38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688157" y="2105657"/>
            <a:ext cx="33483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 Direct absorption is</a:t>
            </a: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much stronger than</a:t>
            </a: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indirect absorption</a:t>
            </a:r>
          </a:p>
          <a:p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•Silicon has </a:t>
            </a:r>
            <a:r>
              <a:rPr lang="en-US" altLang="zh-CN" sz="24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indirect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gap at 1.1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GaAs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has </a:t>
            </a:r>
            <a:r>
              <a:rPr lang="en-US" altLang="zh-CN" sz="24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direct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gap at</a:t>
            </a: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1.4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6157" y="600212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Edge absorption tells..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81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C00000"/>
                </a:solidFill>
              </a:rPr>
              <a:t>Edge</a:t>
            </a:r>
            <a:r>
              <a:rPr lang="en-US" altLang="zh-CN" dirty="0" smtClean="0">
                <a:solidFill>
                  <a:schemeClr val="tx1"/>
                </a:solidFill>
              </a:rPr>
              <a:t> absorption tells..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7173" name="Group 18"/>
          <p:cNvGrpSpPr>
            <a:grpSpLocks/>
          </p:cNvGrpSpPr>
          <p:nvPr/>
        </p:nvGrpSpPr>
        <p:grpSpPr bwMode="auto">
          <a:xfrm>
            <a:off x="539750" y="1628800"/>
            <a:ext cx="4067175" cy="4681538"/>
            <a:chOff x="273" y="889"/>
            <a:chExt cx="2925" cy="3448"/>
          </a:xfrm>
        </p:grpSpPr>
        <p:pic>
          <p:nvPicPr>
            <p:cNvPr id="7176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3" y="889"/>
              <a:ext cx="2925" cy="344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pSp>
          <p:nvGrpSpPr>
            <p:cNvPr id="7177" name="Group 15"/>
            <p:cNvGrpSpPr>
              <a:grpSpLocks/>
            </p:cNvGrpSpPr>
            <p:nvPr/>
          </p:nvGrpSpPr>
          <p:grpSpPr bwMode="auto">
            <a:xfrm>
              <a:off x="1192" y="1964"/>
              <a:ext cx="804" cy="1860"/>
              <a:chOff x="1192" y="1964"/>
              <a:chExt cx="804" cy="1860"/>
            </a:xfrm>
          </p:grpSpPr>
          <p:sp>
            <p:nvSpPr>
              <p:cNvPr id="7178" name="Freeform 11"/>
              <p:cNvSpPr>
                <a:spLocks/>
              </p:cNvSpPr>
              <p:nvPr/>
            </p:nvSpPr>
            <p:spPr bwMode="auto">
              <a:xfrm>
                <a:off x="1340" y="2135"/>
                <a:ext cx="184" cy="1673"/>
              </a:xfrm>
              <a:custGeom>
                <a:avLst/>
                <a:gdLst>
                  <a:gd name="T0" fmla="*/ 184 w 184"/>
                  <a:gd name="T1" fmla="*/ 1 h 1673"/>
                  <a:gd name="T2" fmla="*/ 164 w 184"/>
                  <a:gd name="T3" fmla="*/ 5 h 1673"/>
                  <a:gd name="T4" fmla="*/ 168 w 184"/>
                  <a:gd name="T5" fmla="*/ 17 h 1673"/>
                  <a:gd name="T6" fmla="*/ 152 w 184"/>
                  <a:gd name="T7" fmla="*/ 49 h 1673"/>
                  <a:gd name="T8" fmla="*/ 120 w 184"/>
                  <a:gd name="T9" fmla="*/ 93 h 1673"/>
                  <a:gd name="T10" fmla="*/ 88 w 184"/>
                  <a:gd name="T11" fmla="*/ 189 h 1673"/>
                  <a:gd name="T12" fmla="*/ 76 w 184"/>
                  <a:gd name="T13" fmla="*/ 225 h 1673"/>
                  <a:gd name="T14" fmla="*/ 72 w 184"/>
                  <a:gd name="T15" fmla="*/ 237 h 1673"/>
                  <a:gd name="T16" fmla="*/ 68 w 184"/>
                  <a:gd name="T17" fmla="*/ 341 h 1673"/>
                  <a:gd name="T18" fmla="*/ 60 w 184"/>
                  <a:gd name="T19" fmla="*/ 365 h 1673"/>
                  <a:gd name="T20" fmla="*/ 56 w 184"/>
                  <a:gd name="T21" fmla="*/ 473 h 1673"/>
                  <a:gd name="T22" fmla="*/ 48 w 184"/>
                  <a:gd name="T23" fmla="*/ 497 h 1673"/>
                  <a:gd name="T24" fmla="*/ 44 w 184"/>
                  <a:gd name="T25" fmla="*/ 737 h 1673"/>
                  <a:gd name="T26" fmla="*/ 40 w 184"/>
                  <a:gd name="T27" fmla="*/ 749 h 1673"/>
                  <a:gd name="T28" fmla="*/ 36 w 184"/>
                  <a:gd name="T29" fmla="*/ 941 h 1673"/>
                  <a:gd name="T30" fmla="*/ 20 w 184"/>
                  <a:gd name="T31" fmla="*/ 965 h 1673"/>
                  <a:gd name="T32" fmla="*/ 28 w 184"/>
                  <a:gd name="T33" fmla="*/ 1241 h 1673"/>
                  <a:gd name="T34" fmla="*/ 8 w 184"/>
                  <a:gd name="T35" fmla="*/ 1297 h 1673"/>
                  <a:gd name="T36" fmla="*/ 0 w 184"/>
                  <a:gd name="T37" fmla="*/ 1673 h 167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4"/>
                  <a:gd name="T58" fmla="*/ 0 h 1673"/>
                  <a:gd name="T59" fmla="*/ 184 w 184"/>
                  <a:gd name="T60" fmla="*/ 1673 h 167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4" h="1673">
                    <a:moveTo>
                      <a:pt x="184" y="1"/>
                    </a:moveTo>
                    <a:cubicBezTo>
                      <a:pt x="177" y="2"/>
                      <a:pt x="169" y="0"/>
                      <a:pt x="164" y="5"/>
                    </a:cubicBezTo>
                    <a:cubicBezTo>
                      <a:pt x="161" y="8"/>
                      <a:pt x="168" y="13"/>
                      <a:pt x="168" y="17"/>
                    </a:cubicBezTo>
                    <a:cubicBezTo>
                      <a:pt x="168" y="37"/>
                      <a:pt x="165" y="36"/>
                      <a:pt x="152" y="49"/>
                    </a:cubicBezTo>
                    <a:cubicBezTo>
                      <a:pt x="145" y="69"/>
                      <a:pt x="137" y="82"/>
                      <a:pt x="120" y="93"/>
                    </a:cubicBezTo>
                    <a:cubicBezTo>
                      <a:pt x="102" y="120"/>
                      <a:pt x="98" y="158"/>
                      <a:pt x="88" y="189"/>
                    </a:cubicBezTo>
                    <a:cubicBezTo>
                      <a:pt x="84" y="201"/>
                      <a:pt x="80" y="213"/>
                      <a:pt x="76" y="225"/>
                    </a:cubicBezTo>
                    <a:cubicBezTo>
                      <a:pt x="75" y="229"/>
                      <a:pt x="72" y="237"/>
                      <a:pt x="72" y="237"/>
                    </a:cubicBezTo>
                    <a:cubicBezTo>
                      <a:pt x="71" y="272"/>
                      <a:pt x="71" y="306"/>
                      <a:pt x="68" y="341"/>
                    </a:cubicBezTo>
                    <a:cubicBezTo>
                      <a:pt x="67" y="349"/>
                      <a:pt x="60" y="365"/>
                      <a:pt x="60" y="365"/>
                    </a:cubicBezTo>
                    <a:cubicBezTo>
                      <a:pt x="59" y="401"/>
                      <a:pt x="59" y="437"/>
                      <a:pt x="56" y="473"/>
                    </a:cubicBezTo>
                    <a:cubicBezTo>
                      <a:pt x="55" y="481"/>
                      <a:pt x="48" y="497"/>
                      <a:pt x="48" y="497"/>
                    </a:cubicBezTo>
                    <a:cubicBezTo>
                      <a:pt x="47" y="577"/>
                      <a:pt x="47" y="657"/>
                      <a:pt x="44" y="737"/>
                    </a:cubicBezTo>
                    <a:cubicBezTo>
                      <a:pt x="44" y="741"/>
                      <a:pt x="40" y="745"/>
                      <a:pt x="40" y="749"/>
                    </a:cubicBezTo>
                    <a:cubicBezTo>
                      <a:pt x="37" y="813"/>
                      <a:pt x="42" y="877"/>
                      <a:pt x="36" y="941"/>
                    </a:cubicBezTo>
                    <a:cubicBezTo>
                      <a:pt x="35" y="951"/>
                      <a:pt x="20" y="965"/>
                      <a:pt x="20" y="965"/>
                    </a:cubicBezTo>
                    <a:cubicBezTo>
                      <a:pt x="27" y="1078"/>
                      <a:pt x="28" y="1086"/>
                      <a:pt x="28" y="1241"/>
                    </a:cubicBezTo>
                    <a:cubicBezTo>
                      <a:pt x="28" y="1261"/>
                      <a:pt x="8" y="1297"/>
                      <a:pt x="8" y="1297"/>
                    </a:cubicBezTo>
                    <a:cubicBezTo>
                      <a:pt x="5" y="1433"/>
                      <a:pt x="0" y="1539"/>
                      <a:pt x="0" y="1673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sp>
            <p:nvSpPr>
              <p:cNvPr id="7179" name="Freeform 14"/>
              <p:cNvSpPr>
                <a:spLocks/>
              </p:cNvSpPr>
              <p:nvPr/>
            </p:nvSpPr>
            <p:spPr bwMode="auto">
              <a:xfrm>
                <a:off x="1192" y="1964"/>
                <a:ext cx="804" cy="1860"/>
              </a:xfrm>
              <a:custGeom>
                <a:avLst/>
                <a:gdLst>
                  <a:gd name="T0" fmla="*/ 804 w 804"/>
                  <a:gd name="T1" fmla="*/ 0 h 1860"/>
                  <a:gd name="T2" fmla="*/ 800 w 804"/>
                  <a:gd name="T3" fmla="*/ 20 h 1860"/>
                  <a:gd name="T4" fmla="*/ 788 w 804"/>
                  <a:gd name="T5" fmla="*/ 28 h 1860"/>
                  <a:gd name="T6" fmla="*/ 772 w 804"/>
                  <a:gd name="T7" fmla="*/ 72 h 1860"/>
                  <a:gd name="T8" fmla="*/ 716 w 804"/>
                  <a:gd name="T9" fmla="*/ 168 h 1860"/>
                  <a:gd name="T10" fmla="*/ 688 w 804"/>
                  <a:gd name="T11" fmla="*/ 220 h 1860"/>
                  <a:gd name="T12" fmla="*/ 680 w 804"/>
                  <a:gd name="T13" fmla="*/ 232 h 1860"/>
                  <a:gd name="T14" fmla="*/ 668 w 804"/>
                  <a:gd name="T15" fmla="*/ 240 h 1860"/>
                  <a:gd name="T16" fmla="*/ 636 w 804"/>
                  <a:gd name="T17" fmla="*/ 284 h 1860"/>
                  <a:gd name="T18" fmla="*/ 604 w 804"/>
                  <a:gd name="T19" fmla="*/ 332 h 1860"/>
                  <a:gd name="T20" fmla="*/ 600 w 804"/>
                  <a:gd name="T21" fmla="*/ 344 h 1860"/>
                  <a:gd name="T22" fmla="*/ 568 w 804"/>
                  <a:gd name="T23" fmla="*/ 356 h 1860"/>
                  <a:gd name="T24" fmla="*/ 560 w 804"/>
                  <a:gd name="T25" fmla="*/ 368 h 1860"/>
                  <a:gd name="T26" fmla="*/ 548 w 804"/>
                  <a:gd name="T27" fmla="*/ 372 h 1860"/>
                  <a:gd name="T28" fmla="*/ 544 w 804"/>
                  <a:gd name="T29" fmla="*/ 400 h 1860"/>
                  <a:gd name="T30" fmla="*/ 508 w 804"/>
                  <a:gd name="T31" fmla="*/ 420 h 1860"/>
                  <a:gd name="T32" fmla="*/ 492 w 804"/>
                  <a:gd name="T33" fmla="*/ 448 h 1860"/>
                  <a:gd name="T34" fmla="*/ 468 w 804"/>
                  <a:gd name="T35" fmla="*/ 464 h 1860"/>
                  <a:gd name="T36" fmla="*/ 456 w 804"/>
                  <a:gd name="T37" fmla="*/ 472 h 1860"/>
                  <a:gd name="T38" fmla="*/ 436 w 804"/>
                  <a:gd name="T39" fmla="*/ 492 h 1860"/>
                  <a:gd name="T40" fmla="*/ 428 w 804"/>
                  <a:gd name="T41" fmla="*/ 516 h 1860"/>
                  <a:gd name="T42" fmla="*/ 424 w 804"/>
                  <a:gd name="T43" fmla="*/ 528 h 1860"/>
                  <a:gd name="T44" fmla="*/ 392 w 804"/>
                  <a:gd name="T45" fmla="*/ 536 h 1860"/>
                  <a:gd name="T46" fmla="*/ 376 w 804"/>
                  <a:gd name="T47" fmla="*/ 560 h 1860"/>
                  <a:gd name="T48" fmla="*/ 372 w 804"/>
                  <a:gd name="T49" fmla="*/ 572 h 1860"/>
                  <a:gd name="T50" fmla="*/ 348 w 804"/>
                  <a:gd name="T51" fmla="*/ 588 h 1860"/>
                  <a:gd name="T52" fmla="*/ 308 w 804"/>
                  <a:gd name="T53" fmla="*/ 628 h 1860"/>
                  <a:gd name="T54" fmla="*/ 296 w 804"/>
                  <a:gd name="T55" fmla="*/ 612 h 1860"/>
                  <a:gd name="T56" fmla="*/ 268 w 804"/>
                  <a:gd name="T57" fmla="*/ 672 h 1860"/>
                  <a:gd name="T58" fmla="*/ 264 w 804"/>
                  <a:gd name="T59" fmla="*/ 692 h 1860"/>
                  <a:gd name="T60" fmla="*/ 252 w 804"/>
                  <a:gd name="T61" fmla="*/ 696 h 1860"/>
                  <a:gd name="T62" fmla="*/ 248 w 804"/>
                  <a:gd name="T63" fmla="*/ 708 h 1860"/>
                  <a:gd name="T64" fmla="*/ 236 w 804"/>
                  <a:gd name="T65" fmla="*/ 716 h 1860"/>
                  <a:gd name="T66" fmla="*/ 208 w 804"/>
                  <a:gd name="T67" fmla="*/ 776 h 1860"/>
                  <a:gd name="T68" fmla="*/ 192 w 804"/>
                  <a:gd name="T69" fmla="*/ 828 h 1860"/>
                  <a:gd name="T70" fmla="*/ 180 w 804"/>
                  <a:gd name="T71" fmla="*/ 812 h 1860"/>
                  <a:gd name="T72" fmla="*/ 152 w 804"/>
                  <a:gd name="T73" fmla="*/ 876 h 1860"/>
                  <a:gd name="T74" fmla="*/ 128 w 804"/>
                  <a:gd name="T75" fmla="*/ 936 h 1860"/>
                  <a:gd name="T76" fmla="*/ 116 w 804"/>
                  <a:gd name="T77" fmla="*/ 972 h 1860"/>
                  <a:gd name="T78" fmla="*/ 112 w 804"/>
                  <a:gd name="T79" fmla="*/ 984 h 1860"/>
                  <a:gd name="T80" fmla="*/ 108 w 804"/>
                  <a:gd name="T81" fmla="*/ 1028 h 1860"/>
                  <a:gd name="T82" fmla="*/ 96 w 804"/>
                  <a:gd name="T83" fmla="*/ 1036 h 1860"/>
                  <a:gd name="T84" fmla="*/ 84 w 804"/>
                  <a:gd name="T85" fmla="*/ 1072 h 1860"/>
                  <a:gd name="T86" fmla="*/ 80 w 804"/>
                  <a:gd name="T87" fmla="*/ 1084 h 1860"/>
                  <a:gd name="T88" fmla="*/ 84 w 804"/>
                  <a:gd name="T89" fmla="*/ 1096 h 1860"/>
                  <a:gd name="T90" fmla="*/ 76 w 804"/>
                  <a:gd name="T91" fmla="*/ 1120 h 1860"/>
                  <a:gd name="T92" fmla="*/ 48 w 804"/>
                  <a:gd name="T93" fmla="*/ 1224 h 1860"/>
                  <a:gd name="T94" fmla="*/ 32 w 804"/>
                  <a:gd name="T95" fmla="*/ 1316 h 1860"/>
                  <a:gd name="T96" fmla="*/ 20 w 804"/>
                  <a:gd name="T97" fmla="*/ 1424 h 1860"/>
                  <a:gd name="T98" fmla="*/ 8 w 804"/>
                  <a:gd name="T99" fmla="*/ 1560 h 1860"/>
                  <a:gd name="T100" fmla="*/ 4 w 804"/>
                  <a:gd name="T101" fmla="*/ 1632 h 1860"/>
                  <a:gd name="T102" fmla="*/ 0 w 804"/>
                  <a:gd name="T103" fmla="*/ 1860 h 186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04"/>
                  <a:gd name="T157" fmla="*/ 0 h 1860"/>
                  <a:gd name="T158" fmla="*/ 804 w 804"/>
                  <a:gd name="T159" fmla="*/ 1860 h 186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04" h="1860">
                    <a:moveTo>
                      <a:pt x="804" y="0"/>
                    </a:moveTo>
                    <a:cubicBezTo>
                      <a:pt x="803" y="7"/>
                      <a:pt x="803" y="14"/>
                      <a:pt x="800" y="20"/>
                    </a:cubicBezTo>
                    <a:cubicBezTo>
                      <a:pt x="798" y="24"/>
                      <a:pt x="790" y="23"/>
                      <a:pt x="788" y="28"/>
                    </a:cubicBezTo>
                    <a:cubicBezTo>
                      <a:pt x="772" y="76"/>
                      <a:pt x="800" y="63"/>
                      <a:pt x="772" y="72"/>
                    </a:cubicBezTo>
                    <a:cubicBezTo>
                      <a:pt x="751" y="104"/>
                      <a:pt x="752" y="144"/>
                      <a:pt x="716" y="168"/>
                    </a:cubicBezTo>
                    <a:cubicBezTo>
                      <a:pt x="709" y="188"/>
                      <a:pt x="709" y="213"/>
                      <a:pt x="688" y="220"/>
                    </a:cubicBezTo>
                    <a:cubicBezTo>
                      <a:pt x="685" y="224"/>
                      <a:pt x="683" y="229"/>
                      <a:pt x="680" y="232"/>
                    </a:cubicBezTo>
                    <a:cubicBezTo>
                      <a:pt x="677" y="235"/>
                      <a:pt x="671" y="236"/>
                      <a:pt x="668" y="240"/>
                    </a:cubicBezTo>
                    <a:cubicBezTo>
                      <a:pt x="656" y="255"/>
                      <a:pt x="653" y="272"/>
                      <a:pt x="636" y="284"/>
                    </a:cubicBezTo>
                    <a:cubicBezTo>
                      <a:pt x="630" y="302"/>
                      <a:pt x="615" y="316"/>
                      <a:pt x="604" y="332"/>
                    </a:cubicBezTo>
                    <a:cubicBezTo>
                      <a:pt x="602" y="336"/>
                      <a:pt x="603" y="341"/>
                      <a:pt x="600" y="344"/>
                    </a:cubicBezTo>
                    <a:cubicBezTo>
                      <a:pt x="592" y="354"/>
                      <a:pt x="579" y="354"/>
                      <a:pt x="568" y="356"/>
                    </a:cubicBezTo>
                    <a:cubicBezTo>
                      <a:pt x="565" y="360"/>
                      <a:pt x="564" y="365"/>
                      <a:pt x="560" y="368"/>
                    </a:cubicBezTo>
                    <a:cubicBezTo>
                      <a:pt x="557" y="371"/>
                      <a:pt x="550" y="368"/>
                      <a:pt x="548" y="372"/>
                    </a:cubicBezTo>
                    <a:cubicBezTo>
                      <a:pt x="544" y="380"/>
                      <a:pt x="547" y="391"/>
                      <a:pt x="544" y="400"/>
                    </a:cubicBezTo>
                    <a:cubicBezTo>
                      <a:pt x="539" y="416"/>
                      <a:pt x="522" y="417"/>
                      <a:pt x="508" y="420"/>
                    </a:cubicBezTo>
                    <a:cubicBezTo>
                      <a:pt x="469" y="446"/>
                      <a:pt x="527" y="404"/>
                      <a:pt x="492" y="448"/>
                    </a:cubicBezTo>
                    <a:cubicBezTo>
                      <a:pt x="486" y="456"/>
                      <a:pt x="476" y="459"/>
                      <a:pt x="468" y="464"/>
                    </a:cubicBezTo>
                    <a:cubicBezTo>
                      <a:pt x="464" y="467"/>
                      <a:pt x="456" y="472"/>
                      <a:pt x="456" y="472"/>
                    </a:cubicBezTo>
                    <a:cubicBezTo>
                      <a:pt x="451" y="480"/>
                      <a:pt x="441" y="484"/>
                      <a:pt x="436" y="492"/>
                    </a:cubicBezTo>
                    <a:cubicBezTo>
                      <a:pt x="432" y="499"/>
                      <a:pt x="431" y="508"/>
                      <a:pt x="428" y="516"/>
                    </a:cubicBezTo>
                    <a:cubicBezTo>
                      <a:pt x="427" y="520"/>
                      <a:pt x="428" y="527"/>
                      <a:pt x="424" y="528"/>
                    </a:cubicBezTo>
                    <a:cubicBezTo>
                      <a:pt x="400" y="533"/>
                      <a:pt x="410" y="530"/>
                      <a:pt x="392" y="536"/>
                    </a:cubicBezTo>
                    <a:cubicBezTo>
                      <a:pt x="387" y="544"/>
                      <a:pt x="381" y="552"/>
                      <a:pt x="376" y="560"/>
                    </a:cubicBezTo>
                    <a:cubicBezTo>
                      <a:pt x="374" y="564"/>
                      <a:pt x="375" y="569"/>
                      <a:pt x="372" y="572"/>
                    </a:cubicBezTo>
                    <a:cubicBezTo>
                      <a:pt x="365" y="579"/>
                      <a:pt x="348" y="588"/>
                      <a:pt x="348" y="588"/>
                    </a:cubicBezTo>
                    <a:cubicBezTo>
                      <a:pt x="338" y="603"/>
                      <a:pt x="323" y="618"/>
                      <a:pt x="308" y="628"/>
                    </a:cubicBezTo>
                    <a:cubicBezTo>
                      <a:pt x="301" y="607"/>
                      <a:pt x="319" y="597"/>
                      <a:pt x="296" y="612"/>
                    </a:cubicBezTo>
                    <a:cubicBezTo>
                      <a:pt x="288" y="646"/>
                      <a:pt x="308" y="664"/>
                      <a:pt x="268" y="672"/>
                    </a:cubicBezTo>
                    <a:cubicBezTo>
                      <a:pt x="267" y="679"/>
                      <a:pt x="268" y="686"/>
                      <a:pt x="264" y="692"/>
                    </a:cubicBezTo>
                    <a:cubicBezTo>
                      <a:pt x="262" y="696"/>
                      <a:pt x="255" y="693"/>
                      <a:pt x="252" y="696"/>
                    </a:cubicBezTo>
                    <a:cubicBezTo>
                      <a:pt x="249" y="699"/>
                      <a:pt x="251" y="705"/>
                      <a:pt x="248" y="708"/>
                    </a:cubicBezTo>
                    <a:cubicBezTo>
                      <a:pt x="245" y="712"/>
                      <a:pt x="240" y="713"/>
                      <a:pt x="236" y="716"/>
                    </a:cubicBezTo>
                    <a:cubicBezTo>
                      <a:pt x="222" y="737"/>
                      <a:pt x="228" y="762"/>
                      <a:pt x="208" y="776"/>
                    </a:cubicBezTo>
                    <a:cubicBezTo>
                      <a:pt x="197" y="793"/>
                      <a:pt x="195" y="808"/>
                      <a:pt x="192" y="828"/>
                    </a:cubicBezTo>
                    <a:cubicBezTo>
                      <a:pt x="185" y="807"/>
                      <a:pt x="203" y="797"/>
                      <a:pt x="180" y="812"/>
                    </a:cubicBezTo>
                    <a:cubicBezTo>
                      <a:pt x="171" y="839"/>
                      <a:pt x="177" y="859"/>
                      <a:pt x="152" y="876"/>
                    </a:cubicBezTo>
                    <a:cubicBezTo>
                      <a:pt x="147" y="905"/>
                      <a:pt x="145" y="911"/>
                      <a:pt x="128" y="936"/>
                    </a:cubicBezTo>
                    <a:cubicBezTo>
                      <a:pt x="128" y="936"/>
                      <a:pt x="118" y="966"/>
                      <a:pt x="116" y="972"/>
                    </a:cubicBezTo>
                    <a:cubicBezTo>
                      <a:pt x="115" y="976"/>
                      <a:pt x="112" y="984"/>
                      <a:pt x="112" y="984"/>
                    </a:cubicBezTo>
                    <a:cubicBezTo>
                      <a:pt x="111" y="999"/>
                      <a:pt x="112" y="1014"/>
                      <a:pt x="108" y="1028"/>
                    </a:cubicBezTo>
                    <a:cubicBezTo>
                      <a:pt x="107" y="1033"/>
                      <a:pt x="99" y="1032"/>
                      <a:pt x="96" y="1036"/>
                    </a:cubicBezTo>
                    <a:cubicBezTo>
                      <a:pt x="89" y="1047"/>
                      <a:pt x="88" y="1060"/>
                      <a:pt x="84" y="1072"/>
                    </a:cubicBezTo>
                    <a:cubicBezTo>
                      <a:pt x="83" y="1076"/>
                      <a:pt x="80" y="1084"/>
                      <a:pt x="80" y="1084"/>
                    </a:cubicBezTo>
                    <a:cubicBezTo>
                      <a:pt x="81" y="1088"/>
                      <a:pt x="84" y="1092"/>
                      <a:pt x="84" y="1096"/>
                    </a:cubicBezTo>
                    <a:cubicBezTo>
                      <a:pt x="83" y="1104"/>
                      <a:pt x="76" y="1120"/>
                      <a:pt x="76" y="1120"/>
                    </a:cubicBezTo>
                    <a:cubicBezTo>
                      <a:pt x="71" y="1156"/>
                      <a:pt x="57" y="1189"/>
                      <a:pt x="48" y="1224"/>
                    </a:cubicBezTo>
                    <a:cubicBezTo>
                      <a:pt x="45" y="1259"/>
                      <a:pt x="40" y="1284"/>
                      <a:pt x="32" y="1316"/>
                    </a:cubicBezTo>
                    <a:cubicBezTo>
                      <a:pt x="29" y="1366"/>
                      <a:pt x="27" y="1382"/>
                      <a:pt x="20" y="1424"/>
                    </a:cubicBezTo>
                    <a:cubicBezTo>
                      <a:pt x="18" y="1463"/>
                      <a:pt x="22" y="1519"/>
                      <a:pt x="8" y="1560"/>
                    </a:cubicBezTo>
                    <a:cubicBezTo>
                      <a:pt x="7" y="1584"/>
                      <a:pt x="5" y="1608"/>
                      <a:pt x="4" y="1632"/>
                    </a:cubicBezTo>
                    <a:cubicBezTo>
                      <a:pt x="2" y="1708"/>
                      <a:pt x="0" y="1860"/>
                      <a:pt x="0" y="1860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</p:grpSp>
      <p:graphicFrame>
        <p:nvGraphicFramePr>
          <p:cNvPr id="717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008295"/>
              </p:ext>
            </p:extLst>
          </p:nvPr>
        </p:nvGraphicFramePr>
        <p:xfrm>
          <a:off x="4785123" y="1772816"/>
          <a:ext cx="3603301" cy="428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28" name="Image" r:id="rId5" imgW="1725171" imgH="2051308" progId="Photoshop.Image.7">
                  <p:embed/>
                </p:oleObj>
              </mc:Choice>
              <mc:Fallback>
                <p:oleObj name="Image" r:id="rId5" imgW="1725171" imgH="205130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123" y="1772816"/>
                        <a:ext cx="3603301" cy="4281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Rectangle 8"/>
          <p:cNvSpPr>
            <a:spLocks noChangeArrowheads="1"/>
          </p:cNvSpPr>
          <p:nvPr/>
        </p:nvSpPr>
        <p:spPr bwMode="auto">
          <a:xfrm>
            <a:off x="2151325" y="6237312"/>
            <a:ext cx="44640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400" dirty="0">
                <a:solidFill>
                  <a:srgbClr val="0033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Si</a:t>
            </a:r>
            <a:r>
              <a:rPr lang="en-US" altLang="zh-CN" sz="2400" dirty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400" dirty="0" err="1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GaAs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AlGaN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基本吸收</a:t>
            </a:r>
          </a:p>
        </p:txBody>
      </p:sp>
    </p:spTree>
    <p:extLst>
      <p:ext uri="{BB962C8B-B14F-4D97-AF65-F5344CB8AC3E}">
        <p14:creationId xmlns:p14="http://schemas.microsoft.com/office/powerpoint/2010/main" val="3117583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Germanium band </a:t>
            </a:r>
            <a:r>
              <a:rPr lang="en-US" altLang="zh-CN" dirty="0" smtClean="0"/>
              <a:t>structure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3" y="2168439"/>
            <a:ext cx="5278363" cy="4140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228184" y="2158919"/>
            <a:ext cx="23042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Indirect gap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at 0.66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Direct gap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at 0.80 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0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zh-CN" sz="4400" kern="1200" dirty="0">
                <a:solidFill>
                  <a:srgbClr val="000000"/>
                </a:solidFill>
                <a:cs typeface="+mn-cs"/>
              </a:rPr>
              <a:t>Germanium band edge </a:t>
            </a:r>
            <a:r>
              <a:rPr lang="en-US" altLang="zh-CN" sz="4400" kern="1200" dirty="0" smtClean="0">
                <a:solidFill>
                  <a:srgbClr val="000000"/>
                </a:solidFill>
                <a:cs typeface="+mn-cs"/>
              </a:rPr>
              <a:t>absorption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7828" y="5103910"/>
            <a:ext cx="7416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indirect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absorption: </a:t>
            </a:r>
            <a:r>
              <a:rPr lang="el-GR" altLang="zh-CN" sz="2400" dirty="0" smtClean="0">
                <a:latin typeface="+mj-lt"/>
                <a:ea typeface="等线 Light" panose="02010600030101010101" pitchFamily="2" charset="-122"/>
              </a:rPr>
              <a:t>α </a:t>
            </a:r>
            <a:r>
              <a:rPr lang="el-GR" altLang="zh-CN" sz="2400" dirty="0">
                <a:latin typeface="+mj-lt"/>
                <a:ea typeface="等线 Light" panose="02010600030101010101" pitchFamily="2" charset="-122"/>
              </a:rPr>
              <a:t>∝ 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  </a:t>
            </a:r>
            <a:r>
              <a:rPr lang="el-GR" altLang="zh-CN" sz="2400" dirty="0" smtClean="0">
                <a:latin typeface="+mj-lt"/>
                <a:ea typeface="等线 Light" panose="02010600030101010101" pitchFamily="2" charset="-122"/>
              </a:rPr>
              <a:t>(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ħ</a:t>
            </a:r>
            <a:r>
              <a:rPr lang="el-GR" altLang="zh-CN" sz="2400" dirty="0" smtClean="0">
                <a:latin typeface="+mj-lt"/>
                <a:ea typeface="等线 Light" panose="02010600030101010101" pitchFamily="2" charset="-122"/>
              </a:rPr>
              <a:t>ω </a:t>
            </a:r>
            <a:r>
              <a:rPr lang="el-GR" altLang="zh-CN" sz="2400" dirty="0">
                <a:latin typeface="+mj-lt"/>
                <a:ea typeface="等线 Light" panose="02010600030101010101" pitchFamily="2" charset="-122"/>
              </a:rPr>
              <a:t>– </a:t>
            </a:r>
            <a:r>
              <a:rPr lang="en-US" altLang="zh-CN" sz="2400" i="1" dirty="0" err="1" smtClean="0">
                <a:latin typeface="+mj-lt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 smtClean="0">
                <a:latin typeface="+mj-lt"/>
                <a:ea typeface="等线 Light" panose="02010600030101010101" pitchFamily="2" charset="-122"/>
              </a:rPr>
              <a:t>g</a:t>
            </a:r>
            <a:r>
              <a:rPr lang="en-US" altLang="zh-CN" sz="2400" baseline="30000" dirty="0" err="1" smtClean="0">
                <a:latin typeface="+mj-lt"/>
                <a:ea typeface="等线 Light" panose="02010600030101010101" pitchFamily="2" charset="-122"/>
              </a:rPr>
              <a:t>ind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± 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ħ</a:t>
            </a:r>
            <a:r>
              <a:rPr lang="el-GR" altLang="zh-CN" sz="2400" dirty="0" smtClean="0">
                <a:latin typeface="+mj-lt"/>
                <a:ea typeface="等线 Light" panose="02010600030101010101" pitchFamily="2" charset="-122"/>
              </a:rPr>
              <a:t>Ω</a:t>
            </a:r>
            <a:r>
              <a:rPr lang="en-US" altLang="zh-CN" sz="2400" baseline="-25000" dirty="0">
                <a:latin typeface="+mj-lt"/>
                <a:ea typeface="等线 Light" panose="02010600030101010101" pitchFamily="2" charset="-122"/>
              </a:rPr>
              <a:t>phonon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 )</a:t>
            </a:r>
            <a:r>
              <a:rPr lang="en-US" altLang="zh-CN" sz="2400" baseline="30000" dirty="0" smtClean="0">
                <a:latin typeface="+mj-lt"/>
                <a:ea typeface="等线 Light" panose="02010600030101010101" pitchFamily="2" charset="-122"/>
              </a:rPr>
              <a:t>2</a:t>
            </a:r>
          </a:p>
          <a:p>
            <a:endParaRPr lang="en-US" altLang="zh-CN" sz="2400" baseline="30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direct absorption: </a:t>
            </a:r>
            <a:r>
              <a:rPr lang="el-GR" altLang="zh-CN" sz="2400" dirty="0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α </a:t>
            </a:r>
            <a:r>
              <a:rPr lang="el-GR" altLang="zh-CN" sz="2400" dirty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∝ </a:t>
            </a:r>
            <a:r>
              <a:rPr lang="el-GR" altLang="zh-CN" sz="2400" dirty="0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(</a:t>
            </a:r>
            <a:r>
              <a:rPr lang="en-US" altLang="zh-CN" sz="2400" dirty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ħ</a:t>
            </a:r>
            <a:r>
              <a:rPr lang="el-GR" altLang="zh-CN" sz="2400" dirty="0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ω </a:t>
            </a:r>
            <a:r>
              <a:rPr lang="el-GR" altLang="zh-CN" sz="2400" dirty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– </a:t>
            </a:r>
            <a:r>
              <a:rPr lang="en-US" altLang="zh-CN" sz="2400" i="1" dirty="0" err="1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g</a:t>
            </a:r>
            <a:r>
              <a:rPr lang="en-US" altLang="zh-CN" sz="2400" baseline="30000" dirty="0" err="1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dir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)</a:t>
            </a:r>
            <a:r>
              <a:rPr lang="en-US" altLang="zh-CN" sz="2400" baseline="30000" dirty="0">
                <a:solidFill>
                  <a:srgbClr val="C00000"/>
                </a:solidFill>
                <a:latin typeface="+mj-lt"/>
                <a:ea typeface="等线 Light" panose="02010600030101010101" pitchFamily="2" charset="-122"/>
              </a:rPr>
              <a:t>½</a:t>
            </a:r>
          </a:p>
        </p:txBody>
      </p:sp>
      <p:sp>
        <p:nvSpPr>
          <p:cNvPr id="5" name="矩形 4"/>
          <p:cNvSpPr/>
          <p:nvPr/>
        </p:nvSpPr>
        <p:spPr>
          <a:xfrm>
            <a:off x="5512682" y="2204864"/>
            <a:ext cx="29615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r>
              <a:rPr lang="en-US" altLang="zh-CN" sz="2400" baseline="70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ind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 0.66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r>
              <a:rPr lang="en-US" altLang="zh-CN" sz="2400" baseline="60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dir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 0.80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Application !!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85800" y="2120974"/>
            <a:ext cx="4298994" cy="2623238"/>
            <a:chOff x="-88180" y="1740876"/>
            <a:chExt cx="4885700" cy="3330526"/>
          </a:xfrm>
        </p:grpSpPr>
        <p:pic>
          <p:nvPicPr>
            <p:cNvPr id="7" name="Picture 3" descr="C:\Users\febwind\Desktop\图片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180" y="1740876"/>
              <a:ext cx="4519490" cy="333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 rot="5400000">
              <a:off x="3441642" y="3168677"/>
              <a:ext cx="2326997" cy="384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1600" dirty="0">
                  <a:latin typeface="SymbolMT"/>
                  <a:ea typeface="等线 Light" panose="02010600030101010101" pitchFamily="2" charset="-122"/>
                </a:rPr>
                <a:t>α</a:t>
              </a:r>
              <a:r>
                <a:rPr lang="el-GR" altLang="zh-CN" sz="1600" baseline="300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2</a:t>
              </a:r>
              <a:r>
                <a:rPr lang="el-GR" altLang="zh-CN" sz="16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 (10</a:t>
              </a:r>
              <a:r>
                <a:rPr lang="el-GR" altLang="zh-CN" sz="1600" baseline="30000" dirty="0">
                  <a:latin typeface="SymbolMT"/>
                  <a:ea typeface="等线 Light" panose="02010600030101010101" pitchFamily="2" charset="-122"/>
                </a:rPr>
                <a:t>12</a:t>
              </a:r>
              <a:r>
                <a:rPr lang="el-GR" altLang="zh-CN" sz="1600" dirty="0">
                  <a:latin typeface="SymbolMT"/>
                  <a:ea typeface="等线 Light" panose="02010600030101010101" pitchFamily="2" charset="-122"/>
                </a:rPr>
                <a:t> </a:t>
              </a:r>
              <a:r>
                <a:rPr lang="en-US" altLang="zh-CN" sz="16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m</a:t>
              </a:r>
              <a:r>
                <a:rPr lang="en-US" altLang="zh-CN" sz="1600" baseline="30000" dirty="0">
                  <a:latin typeface="SymbolMT"/>
                  <a:ea typeface="等线 Light" panose="02010600030101010101" pitchFamily="2" charset="-122"/>
                </a:rPr>
                <a:t>−2</a:t>
              </a:r>
              <a:r>
                <a:rPr lang="en-US" altLang="zh-CN" sz="16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)</a:t>
              </a:r>
              <a:endParaRPr lang="en-US" altLang="zh-CN" sz="1600" dirty="0">
                <a:latin typeface="SymbolMT"/>
                <a:ea typeface="等线 Light" panose="02010600030101010101" pitchFamily="2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 bwMode="auto">
          <a:xfrm flipH="1">
            <a:off x="3259357" y="2316664"/>
            <a:ext cx="864094" cy="216083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861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随</a:t>
            </a:r>
            <a:r>
              <a:rPr lang="zh-CN" altLang="en-US" dirty="0" smtClean="0">
                <a:solidFill>
                  <a:srgbClr val="0070C0"/>
                </a:solidFill>
              </a:rPr>
              <a:t>堂练习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1916832"/>
            <a:ext cx="77041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Exercise 3.7 (p93)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Use the data given in Fig.3.11 (p81) to estimate the absorption coefficient of Ge at 1200 nm at room temperature.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003366">
                    <a:lumMod val="50000"/>
                  </a:srgbClr>
                </a:solidFill>
              </a:rPr>
              <a:t>第三章 半导体</a:t>
            </a:r>
            <a:r>
              <a:rPr lang="zh-CN" altLang="en-US" b="1" dirty="0">
                <a:solidFill>
                  <a:srgbClr val="003366">
                    <a:lumMod val="50000"/>
                  </a:srgbClr>
                </a:solidFill>
              </a:rPr>
              <a:t>带间</a:t>
            </a:r>
            <a:r>
              <a:rPr lang="zh-CN" altLang="zh-CN" b="1" dirty="0" smtClean="0">
                <a:solidFill>
                  <a:srgbClr val="003366">
                    <a:lumMod val="50000"/>
                  </a:srgbClr>
                </a:solidFill>
              </a:rPr>
              <a:t>光吸收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683568" y="1703705"/>
            <a:ext cx="7776864" cy="489364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dirty="0" err="1">
                <a:solidFill>
                  <a:schemeClr val="bg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Interband</a:t>
            </a:r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absorption</a:t>
            </a:r>
          </a:p>
          <a:p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The transition rate for direct absorption</a:t>
            </a:r>
          </a:p>
          <a:p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Band </a:t>
            </a:r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</a:rPr>
              <a:t>edge </a:t>
            </a:r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absorption for direct band gap </a:t>
            </a:r>
          </a:p>
          <a:p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</a:rPr>
              <a:t>Band edge absorption for </a:t>
            </a:r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indirect </a:t>
            </a:r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</a:rPr>
              <a:t>band </a:t>
            </a:r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gap</a:t>
            </a:r>
            <a:endParaRPr lang="en-US" altLang="zh-CN" sz="3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Absorption beyond band gap</a:t>
            </a:r>
            <a:endParaRPr lang="en-US" altLang="zh-CN" sz="3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</a:rPr>
              <a:t>Absorption measurement at different conditions</a:t>
            </a:r>
          </a:p>
          <a:p>
            <a:endParaRPr lang="en-US" altLang="zh-CN" sz="3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3000" dirty="0" smtClean="0">
                <a:solidFill>
                  <a:schemeClr val="bg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Photodetectors </a:t>
            </a:r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&amp; solar cells</a:t>
            </a:r>
            <a:endParaRPr lang="zh-CN" altLang="zh-CN" sz="3000" dirty="0" smtClean="0">
              <a:solidFill>
                <a:schemeClr val="bg2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13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Silicon absorption </a:t>
            </a:r>
            <a:r>
              <a:rPr lang="en-US" altLang="zh-CN" dirty="0">
                <a:solidFill>
                  <a:srgbClr val="C00000"/>
                </a:solidFill>
              </a:rPr>
              <a:t>above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band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edge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4725144"/>
                <a:ext cx="842270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/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• </a:t>
                </a:r>
                <a:r>
                  <a:rPr lang="en-US" altLang="zh-CN" sz="2000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Indirect at 1.1 </a:t>
                </a:r>
                <a:r>
                  <a:rPr lang="en-US" altLang="zh-CN" sz="2000" dirty="0" err="1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eV</a:t>
                </a:r>
                <a:endParaRPr lang="en-US" altLang="zh-CN" sz="2000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  <a:p>
                <a:pPr marL="177800" indent="-177800"/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• density </a:t>
                </a:r>
                <a:r>
                  <a:rPr lang="en-US" altLang="zh-CN" sz="2000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of states </a:t>
                </a:r>
                <a:r>
                  <a:rPr lang="en-US" altLang="zh-CN" sz="2000" i="1" dirty="0">
                    <a:latin typeface="+mj-lt"/>
                    <a:ea typeface="等线 Light" panose="02010600030101010101" pitchFamily="2" charset="-122"/>
                  </a:rPr>
                  <a:t>g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(</a:t>
                </a:r>
                <a:r>
                  <a:rPr lang="en-US" altLang="zh-CN" sz="2000" i="1" dirty="0">
                    <a:latin typeface="+mj-lt"/>
                    <a:ea typeface="等线 Light" panose="02010600030101010101" pitchFamily="2" charset="-122"/>
                  </a:rPr>
                  <a:t>E</a:t>
                </a:r>
                <a:r>
                  <a:rPr lang="en-US" altLang="zh-CN" sz="2000" dirty="0" smtClean="0">
                    <a:latin typeface="+mj-lt"/>
                    <a:ea typeface="等线 Light" panose="02010600030101010101" pitchFamily="2" charset="-122"/>
                  </a:rPr>
                  <a:t>) ∝ 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2 </a:t>
                </a:r>
                <a:r>
                  <a:rPr lang="en-US" altLang="zh-CN" sz="2000" i="1" dirty="0">
                    <a:latin typeface="+mj-lt"/>
                    <a:ea typeface="等线 Light" panose="02010600030101010101" pitchFamily="2" charset="-122"/>
                  </a:rPr>
                  <a:t>g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(</a:t>
                </a:r>
                <a:r>
                  <a:rPr lang="en-US" altLang="zh-CN" sz="2000" i="1" dirty="0">
                    <a:latin typeface="+mj-lt"/>
                    <a:ea typeface="等线 Light" panose="02010600030101010101" pitchFamily="2" charset="-122"/>
                  </a:rPr>
                  <a:t>k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) (</a:t>
                </a:r>
                <a:r>
                  <a:rPr lang="en-US" altLang="zh-CN" sz="2000" dirty="0" err="1">
                    <a:latin typeface="+mj-lt"/>
                    <a:ea typeface="等线 Light" panose="02010600030101010101" pitchFamily="2" charset="-122"/>
                  </a:rPr>
                  <a:t>d</a:t>
                </a:r>
                <a:r>
                  <a:rPr lang="en-US" altLang="zh-CN" sz="2000" i="1" dirty="0" err="1">
                    <a:latin typeface="+mj-lt"/>
                    <a:ea typeface="等线 Light" panose="02010600030101010101" pitchFamily="2" charset="-122"/>
                  </a:rPr>
                  <a:t>E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/</a:t>
                </a:r>
                <a:r>
                  <a:rPr lang="en-US" altLang="zh-CN" sz="2000" dirty="0" err="1">
                    <a:latin typeface="+mj-lt"/>
                    <a:ea typeface="等线 Light" panose="02010600030101010101" pitchFamily="2" charset="-122"/>
                  </a:rPr>
                  <a:t>d</a:t>
                </a:r>
                <a:r>
                  <a:rPr lang="en-US" altLang="zh-CN" sz="2000" i="1" dirty="0" err="1">
                    <a:latin typeface="+mj-lt"/>
                    <a:ea typeface="等线 Light" panose="02010600030101010101" pitchFamily="2" charset="-122"/>
                  </a:rPr>
                  <a:t>k</a:t>
                </a:r>
                <a:r>
                  <a:rPr lang="en-US" altLang="zh-CN" sz="2000" dirty="0">
                    <a:latin typeface="+mj-lt"/>
                    <a:ea typeface="等线 Light" panose="02010600030101010101" pitchFamily="2" charset="-122"/>
                  </a:rPr>
                  <a:t>)</a:t>
                </a:r>
                <a:r>
                  <a:rPr lang="en-US" altLang="zh-CN" sz="2000" baseline="30000" dirty="0">
                    <a:latin typeface="+mj-lt"/>
                    <a:ea typeface="等线 Light" panose="02010600030101010101" pitchFamily="2" charset="-122"/>
                  </a:rPr>
                  <a:t>–</a:t>
                </a:r>
                <a:r>
                  <a:rPr lang="en-US" altLang="zh-CN" sz="2000" baseline="30000" dirty="0" smtClean="0">
                    <a:latin typeface="+mj-lt"/>
                    <a:ea typeface="等线 Light" panose="02010600030101010101" pitchFamily="2" charset="-122"/>
                  </a:rPr>
                  <a:t>1</a:t>
                </a:r>
                <a:r>
                  <a:rPr lang="en-US" altLang="zh-CN" sz="2000" dirty="0" smtClean="0">
                    <a:latin typeface="+mj-lt"/>
                    <a:ea typeface="等线 Light" panose="02010600030101010101" pitchFamily="2" charset="-122"/>
                  </a:rPr>
                  <a:t> </a:t>
                </a:r>
                <a:r>
                  <a:rPr lang="zh-CN" altLang="en-US" sz="2000" dirty="0" smtClean="0">
                    <a:latin typeface="+mj-lt"/>
                    <a:ea typeface="等线 Light" panose="02010600030101010101" pitchFamily="2" charset="-122"/>
                  </a:rPr>
                  <a:t>， </a:t>
                </a:r>
                <a:r>
                  <a:rPr lang="en-US" altLang="zh-CN" sz="2000" i="1" dirty="0" smtClean="0">
                    <a:latin typeface="+mj-lt"/>
                    <a:ea typeface="等线 Light" panose="02010600030101010101" pitchFamily="2" charset="-122"/>
                  </a:rPr>
                  <a:t>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zh-CN" sz="2000" dirty="0" smtClean="0">
                  <a:latin typeface="+mj-lt"/>
                  <a:ea typeface="等线 Light" panose="02010600030101010101" pitchFamily="2" charset="-122"/>
                </a:endParaRPr>
              </a:p>
              <a:p>
                <a:pPr marL="177800" lvl="0" indent="-177800"/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• </a:t>
                </a:r>
                <a:r>
                  <a:rPr lang="en-US" altLang="zh-CN" sz="2000" b="1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Critical points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(van Hove singularities) </a:t>
                </a:r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whenever </a:t>
                </a:r>
                <a:r>
                  <a:rPr lang="en-US" altLang="zh-CN" sz="2000" dirty="0" err="1" smtClean="0">
                    <a:latin typeface="+mj-lt"/>
                    <a:ea typeface="等线 Light" panose="02010600030101010101" pitchFamily="2" charset="-122"/>
                  </a:rPr>
                  <a:t>d</a:t>
                </a:r>
                <a:r>
                  <a:rPr lang="en-US" altLang="zh-CN" sz="2000" i="1" dirty="0" err="1" smtClean="0">
                    <a:latin typeface="+mj-lt"/>
                    <a:ea typeface="等线 Light" panose="02010600030101010101" pitchFamily="2" charset="-122"/>
                  </a:rPr>
                  <a:t>E</a:t>
                </a:r>
                <a:r>
                  <a:rPr lang="en-US" altLang="zh-CN" sz="2000" dirty="0" smtClean="0">
                    <a:latin typeface="+mj-lt"/>
                    <a:ea typeface="等线 Light" panose="02010600030101010101" pitchFamily="2" charset="-122"/>
                  </a:rPr>
                  <a:t>/</a:t>
                </a:r>
                <a:r>
                  <a:rPr lang="en-US" altLang="zh-CN" sz="2000" dirty="0" err="1" smtClean="0">
                    <a:latin typeface="+mj-lt"/>
                    <a:ea typeface="等线 Light" panose="02010600030101010101" pitchFamily="2" charset="-122"/>
                  </a:rPr>
                  <a:t>d</a:t>
                </a:r>
                <a:r>
                  <a:rPr lang="en-US" altLang="zh-CN" sz="2000" i="1" dirty="0" err="1" smtClean="0">
                    <a:latin typeface="+mj-lt"/>
                    <a:ea typeface="等线 Light" panose="02010600030101010101" pitchFamily="2" charset="-122"/>
                  </a:rPr>
                  <a:t>k</a:t>
                </a:r>
                <a:r>
                  <a:rPr lang="en-US" altLang="zh-CN" sz="2000" i="1" dirty="0" smtClean="0">
                    <a:latin typeface="+mj-lt"/>
                    <a:ea typeface="等线 Light" panose="02010600030101010101" pitchFamily="2" charset="-122"/>
                  </a:rPr>
                  <a:t> </a:t>
                </a:r>
                <a:r>
                  <a:rPr lang="en-US" altLang="zh-CN" sz="2000" dirty="0" smtClean="0">
                    <a:latin typeface="+mj-lt"/>
                    <a:ea typeface="等线 Light" panose="02010600030101010101" pitchFamily="2" charset="-122"/>
                  </a:rPr>
                  <a:t>= 0 </a:t>
                </a:r>
              </a:p>
              <a:p>
                <a:pPr marL="177800" lvl="0" indent="-177800"/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  @</a:t>
                </a:r>
                <a:r>
                  <a:rPr lang="en-US" altLang="zh-CN" sz="2000" i="1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E</a:t>
                </a:r>
                <a:r>
                  <a:rPr lang="en-US" altLang="zh-CN" sz="2000" baseline="-25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1</a:t>
                </a:r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 (3.2 eV) &amp; </a:t>
                </a:r>
                <a:r>
                  <a:rPr lang="en-US" altLang="zh-CN" sz="2000" i="1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E</a:t>
                </a:r>
                <a:r>
                  <a:rPr lang="en-US" altLang="zh-CN" sz="2000" baseline="-25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2</a:t>
                </a:r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 </a:t>
                </a:r>
                <a:r>
                  <a:rPr lang="en-US" altLang="zh-CN" sz="2000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(4.3 eV</a:t>
                </a:r>
                <a:r>
                  <a:rPr lang="en-US" altLang="zh-CN" sz="2000" dirty="0" smtClean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)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 </a:t>
                </a:r>
                <a:endParaRPr lang="en-US" altLang="zh-CN" sz="20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  <a:p>
                <a:pPr marL="177800" lvl="0" indent="-177800"/>
                <a:r>
                  <a:rPr lang="en-US" altLang="zh-CN" sz="2000" dirty="0" smtClean="0">
                    <a:solidFill>
                      <a:srgbClr val="0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occurs when conduction and valence bands are parallel to each other: “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Parallel band effect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”</a:t>
                </a:r>
                <a:endParaRPr lang="en-US" altLang="zh-CN" sz="20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25144"/>
                <a:ext cx="8422704" cy="1938992"/>
              </a:xfrm>
              <a:prstGeom prst="rect">
                <a:avLst/>
              </a:prstGeom>
              <a:blipFill>
                <a:blip r:embed="rId3"/>
                <a:stretch>
                  <a:fillRect l="-724" t="-1572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 descr="C:\Users\febwind\Desktop\图片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575"/>
            <a:ext cx="3660214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788024" y="1916832"/>
            <a:ext cx="3469597" cy="2664296"/>
            <a:chOff x="4790256" y="2186880"/>
            <a:chExt cx="3469597" cy="266429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256" y="2186880"/>
              <a:ext cx="3469597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510336" y="3501008"/>
              <a:ext cx="24300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Silicon band structure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00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kern="1200" dirty="0">
                <a:solidFill>
                  <a:srgbClr val="000000"/>
                </a:solidFill>
              </a:rPr>
              <a:t>Absorption spectroscopy </a:t>
            </a:r>
            <a:r>
              <a:rPr lang="en-US" altLang="zh-CN" kern="1200" dirty="0">
                <a:solidFill>
                  <a:srgbClr val="C00000"/>
                </a:solidFill>
              </a:rPr>
              <a:t>measurement</a:t>
            </a:r>
            <a:r>
              <a:rPr lang="en-US" altLang="zh-CN" kern="1200" dirty="0">
                <a:solidFill>
                  <a:srgbClr val="00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4499992" y="1824388"/>
            <a:ext cx="40302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Measure transmission coefficient;</a:t>
            </a:r>
          </a:p>
        </p:txBody>
      </p:sp>
      <p:graphicFrame>
        <p:nvGraphicFramePr>
          <p:cNvPr id="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419801"/>
              </p:ext>
            </p:extLst>
          </p:nvPr>
        </p:nvGraphicFramePr>
        <p:xfrm>
          <a:off x="5652121" y="2629674"/>
          <a:ext cx="2016224" cy="39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79" name="Equation" r:id="rId4" imgW="787400" imgH="241300" progId="Equation.3">
                  <p:embed/>
                </p:oleObj>
              </mc:Choice>
              <mc:Fallback>
                <p:oleObj name="Equation" r:id="rId4" imgW="787400" imgH="241300" progId="Equation.3">
                  <p:embed/>
                  <p:pic>
                    <p:nvPicPr>
                      <p:cNvPr id="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1" y="2629674"/>
                        <a:ext cx="2016224" cy="3956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711905"/>
              </p:ext>
            </p:extLst>
          </p:nvPr>
        </p:nvGraphicFramePr>
        <p:xfrm>
          <a:off x="5292080" y="3943670"/>
          <a:ext cx="3034675" cy="70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80" name="公式" r:id="rId6" imgW="1663560" imgH="469800" progId="Equation.3">
                  <p:embed/>
                </p:oleObj>
              </mc:Choice>
              <mc:Fallback>
                <p:oleObj name="公式" r:id="rId6" imgW="1663560" imgH="469800" progId="Equation.3">
                  <p:embed/>
                  <p:pic>
                    <p:nvPicPr>
                      <p:cNvPr id="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943670"/>
                        <a:ext cx="3034675" cy="7018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55973"/>
              </p:ext>
            </p:extLst>
          </p:nvPr>
        </p:nvGraphicFramePr>
        <p:xfrm>
          <a:off x="5585437" y="4939991"/>
          <a:ext cx="2069371" cy="662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81" name="Equation" r:id="rId8" imgW="1231366" imgH="393529" progId="Equation.3">
                  <p:embed/>
                </p:oleObj>
              </mc:Choice>
              <mc:Fallback>
                <p:oleObj name="Equation" r:id="rId8" imgW="1231366" imgH="393529" progId="Equation.3">
                  <p:embed/>
                  <p:pic>
                    <p:nvPicPr>
                      <p:cNvPr id="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5437" y="4939991"/>
                        <a:ext cx="2069371" cy="6626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9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59" y="1696851"/>
            <a:ext cx="3465166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794650" y="5445224"/>
            <a:ext cx="11079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Si arrayed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detectors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9992" y="3249087"/>
            <a:ext cx="4240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2.   Measure reflectivity spectra R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ħ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4448680" y="5661248"/>
            <a:ext cx="4342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measurements@ different E, B, T, Pl, l: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16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zh-CN" sz="4400" kern="1200" dirty="0">
                <a:solidFill>
                  <a:srgbClr val="000000"/>
                </a:solidFill>
                <a:cs typeface="+mn-cs"/>
              </a:rPr>
              <a:t>The Franz-</a:t>
            </a:r>
            <a:r>
              <a:rPr lang="en-US" altLang="zh-CN" sz="4400" kern="1200" dirty="0" err="1">
                <a:solidFill>
                  <a:srgbClr val="000000"/>
                </a:solidFill>
                <a:cs typeface="+mn-cs"/>
              </a:rPr>
              <a:t>Keldysh</a:t>
            </a:r>
            <a:r>
              <a:rPr lang="en-US" altLang="zh-CN" sz="4400" kern="1200" dirty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zh-CN" sz="4400" kern="1200" dirty="0" smtClean="0">
                <a:solidFill>
                  <a:srgbClr val="000000"/>
                </a:solidFill>
                <a:cs typeface="+mn-cs"/>
              </a:rPr>
              <a:t>effect</a:t>
            </a:r>
            <a:endParaRPr lang="zh-CN" altLang="en-US" dirty="0"/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785602"/>
              </p:ext>
            </p:extLst>
          </p:nvPr>
        </p:nvGraphicFramePr>
        <p:xfrm>
          <a:off x="755576" y="2703318"/>
          <a:ext cx="7200800" cy="159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10" name="公式" r:id="rId4" imgW="3327120" imgH="736560" progId="Equation.3">
                  <p:embed/>
                </p:oleObj>
              </mc:Choice>
              <mc:Fallback>
                <p:oleObj name="公式" r:id="rId4" imgW="3327120" imgH="736560" progId="Equation.3">
                  <p:embed/>
                  <p:pic>
                    <p:nvPicPr>
                      <p:cNvPr id="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3318"/>
                        <a:ext cx="7200800" cy="15933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chemeClr val="bg1">
                            <a:lumMod val="5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611560" y="4653136"/>
            <a:ext cx="83529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Electro-optic </a:t>
            </a:r>
            <a:r>
              <a:rPr lang="en-US" altLang="zh-CN" sz="20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effect</a:t>
            </a:r>
            <a:endParaRPr lang="en-US" altLang="zh-CN" sz="20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The electric field modulated optical constants (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n,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).</a:t>
            </a:r>
          </a:p>
          <a:p>
            <a:pPr eaLnBrk="1" hangingPunct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(K-K relationship).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z="2000" b="1" dirty="0" err="1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Electroreflectance</a:t>
            </a:r>
            <a:endParaRPr lang="en-US" altLang="zh-CN" sz="2000" b="1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The reflectivity can be changed due to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modulated optical constants (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n,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).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661899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Two main effects on band edge absorption  by application of an external electric field </a:t>
            </a:r>
            <a:r>
              <a:rPr lang="en-US" altLang="zh-CN" sz="2400" i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Wingdings" pitchFamily="2" charset="2"/>
              </a:rPr>
              <a:t>（</a:t>
            </a:r>
            <a:r>
              <a:rPr lang="en-US" altLang="zh-CN" sz="24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Wingdings" pitchFamily="2" charset="2"/>
              </a:rPr>
              <a:t>note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Wingdings" pitchFamily="2" charset="2"/>
              </a:rPr>
              <a:t>）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4959" y="5805264"/>
            <a:ext cx="275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测量条件对吸收的影响</a:t>
            </a:r>
          </a:p>
        </p:txBody>
      </p:sp>
    </p:spTree>
    <p:extLst>
      <p:ext uri="{BB962C8B-B14F-4D97-AF65-F5344CB8AC3E}">
        <p14:creationId xmlns:p14="http://schemas.microsoft.com/office/powerpoint/2010/main" val="13248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7724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Band in a strong electric field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1492"/>
            <a:ext cx="6120680" cy="431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6120680" cy="477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716016" y="1631165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For the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Franz-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Keldysh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8218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13792"/>
            <a:ext cx="7772400" cy="1143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chemeClr val="tx1"/>
                </a:solidFill>
              </a:rPr>
              <a:t>Example for the </a:t>
            </a:r>
            <a:r>
              <a:rPr lang="en-US" altLang="zh-CN" sz="3600" dirty="0">
                <a:solidFill>
                  <a:schemeClr val="tx1"/>
                </a:solidFill>
              </a:rPr>
              <a:t>Franz-</a:t>
            </a:r>
            <a:r>
              <a:rPr lang="en-US" altLang="zh-CN" sz="3600" dirty="0" err="1">
                <a:solidFill>
                  <a:schemeClr val="tx1"/>
                </a:solidFill>
              </a:rPr>
              <a:t>Keldysh</a:t>
            </a:r>
            <a:r>
              <a:rPr lang="en-US" altLang="zh-CN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effect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87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800"/>
            <a:ext cx="2730181" cy="266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58" y="4581128"/>
            <a:ext cx="5554542" cy="102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1" y="4297492"/>
            <a:ext cx="2738427" cy="245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93917" y="6392101"/>
            <a:ext cx="422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R. Williams Physics Rev. 117, 1487 (1960) </a:t>
            </a:r>
            <a:endParaRPr lang="zh-CN" altLang="en-US" sz="1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34602"/>
            <a:ext cx="3636640" cy="257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6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Modulator principles</a:t>
            </a:r>
          </a:p>
        </p:txBody>
      </p:sp>
      <p:pic>
        <p:nvPicPr>
          <p:cNvPr id="131075" name="Picture 3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4213" y="1844824"/>
            <a:ext cx="7847012" cy="4154488"/>
          </a:xfrm>
          <a:noFill/>
        </p:spPr>
      </p:pic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84213" y="1700808"/>
            <a:ext cx="2589468" cy="771623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Electro-Optical</a:t>
            </a:r>
            <a:r>
              <a:rPr lang="en-US" altLang="zh-CN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56176" y="2564903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Franz-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Keldysh</a:t>
            </a:r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43808" y="25649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Pokels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, Kerr</a:t>
            </a:r>
          </a:p>
        </p:txBody>
      </p:sp>
    </p:spTree>
    <p:extLst>
      <p:ext uri="{BB962C8B-B14F-4D97-AF65-F5344CB8AC3E}">
        <p14:creationId xmlns:p14="http://schemas.microsoft.com/office/powerpoint/2010/main" val="4981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Magneto absorption in </a:t>
            </a:r>
            <a:r>
              <a:rPr lang="en-US" altLang="zh-CN" dirty="0" smtClean="0"/>
              <a:t>germanium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3593"/>
            <a:ext cx="4734867" cy="378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400600" y="1844824"/>
            <a:ext cx="34918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direct gap at 0.80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eV</a:t>
            </a:r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B-Field quantizes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motion in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direction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perpendicular to B</a:t>
            </a:r>
          </a:p>
          <a:p>
            <a:pPr marL="177800" indent="-177800"/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Landau level absorption</a:t>
            </a:r>
          </a:p>
          <a:p>
            <a:pPr marL="177800" indent="-177800"/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when </a:t>
            </a: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ħ</a:t>
            </a:r>
            <a:r>
              <a:rPr lang="nn-NO" altLang="zh-CN" sz="2400" dirty="0" smtClean="0">
                <a:latin typeface="+mj-lt"/>
                <a:ea typeface="等线 Light" panose="02010600030101010101" pitchFamily="2" charset="-122"/>
              </a:rPr>
              <a:t>ω </a:t>
            </a:r>
            <a:r>
              <a:rPr lang="nn-NO" altLang="zh-CN" sz="2400" dirty="0">
                <a:latin typeface="+mj-lt"/>
                <a:ea typeface="等线 Light" panose="02010600030101010101" pitchFamily="2" charset="-122"/>
              </a:rPr>
              <a:t>= </a:t>
            </a:r>
            <a:r>
              <a:rPr lang="nn-NO" altLang="zh-CN" sz="2400" i="1" dirty="0">
                <a:latin typeface="+mj-lt"/>
                <a:ea typeface="等线 Light" panose="02010600030101010101" pitchFamily="2" charset="-122"/>
              </a:rPr>
              <a:t>E</a:t>
            </a:r>
            <a:r>
              <a:rPr lang="nn-NO" altLang="zh-CN" sz="2400" baseline="-25000" dirty="0">
                <a:latin typeface="+mj-lt"/>
                <a:ea typeface="等线 Light" panose="02010600030101010101" pitchFamily="2" charset="-122"/>
              </a:rPr>
              <a:t>g</a:t>
            </a:r>
            <a:r>
              <a:rPr lang="nn-NO" altLang="zh-CN" sz="2400" dirty="0">
                <a:latin typeface="+mj-lt"/>
                <a:ea typeface="等线 Light" panose="02010600030101010101" pitchFamily="2" charset="-122"/>
              </a:rPr>
              <a:t> + (</a:t>
            </a:r>
            <a:r>
              <a:rPr lang="nn-NO" altLang="zh-CN" sz="2400" i="1" dirty="0">
                <a:latin typeface="+mj-lt"/>
                <a:ea typeface="等线 Light" panose="02010600030101010101" pitchFamily="2" charset="-122"/>
              </a:rPr>
              <a:t>n</a:t>
            </a:r>
            <a:r>
              <a:rPr lang="nn-NO" altLang="zh-CN" sz="2400" dirty="0">
                <a:latin typeface="+mj-lt"/>
                <a:ea typeface="等线 Light" panose="02010600030101010101" pitchFamily="2" charset="-122"/>
              </a:rPr>
              <a:t>+½) </a:t>
            </a:r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ħ </a:t>
            </a:r>
            <a:r>
              <a:rPr lang="nn-NO" altLang="zh-CN" sz="2400" dirty="0" smtClean="0">
                <a:latin typeface="+mj-lt"/>
                <a:ea typeface="等线 Light" panose="02010600030101010101" pitchFamily="2" charset="-122"/>
              </a:rPr>
              <a:t>ω</a:t>
            </a:r>
            <a:r>
              <a:rPr lang="nn-NO" altLang="zh-CN" sz="2400" baseline="-25000" dirty="0" smtClean="0">
                <a:latin typeface="+mj-lt"/>
                <a:ea typeface="等线 Light" panose="02010600030101010101" pitchFamily="2" charset="-122"/>
              </a:rPr>
              <a:t>c</a:t>
            </a:r>
            <a:endParaRPr lang="nn-NO" altLang="zh-CN" sz="2400" baseline="-25000" dirty="0">
              <a:latin typeface="+mj-lt"/>
              <a:ea typeface="等线 Light" panose="02010600030101010101" pitchFamily="2" charset="-122"/>
            </a:endParaRPr>
          </a:p>
          <a:p>
            <a:pPr marL="177800" indent="-177800"/>
            <a:endParaRPr lang="en-US" altLang="zh-CN" sz="2400" dirty="0" smtClean="0">
              <a:latin typeface="+mj-lt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 smtClean="0">
                <a:latin typeface="+mj-lt"/>
                <a:ea typeface="等线 Light" panose="02010600030101010101" pitchFamily="2" charset="-122"/>
              </a:rPr>
              <a:t>  </a:t>
            </a:r>
            <a:r>
              <a:rPr lang="el-GR" altLang="zh-CN" sz="2400" dirty="0" smtClean="0">
                <a:latin typeface="+mj-lt"/>
                <a:ea typeface="等线 Light" panose="02010600030101010101" pitchFamily="2" charset="-122"/>
              </a:rPr>
              <a:t>ω</a:t>
            </a:r>
            <a:r>
              <a:rPr lang="en-US" altLang="zh-CN" sz="2400" baseline="-25000" dirty="0">
                <a:latin typeface="+mj-lt"/>
                <a:ea typeface="等线 Light" panose="02010600030101010101" pitchFamily="2" charset="-122"/>
              </a:rPr>
              <a:t>c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 = </a:t>
            </a:r>
            <a:r>
              <a:rPr lang="en-US" altLang="zh-CN" sz="2400" i="1" dirty="0" err="1">
                <a:latin typeface="+mj-lt"/>
                <a:ea typeface="等线 Light" panose="02010600030101010101" pitchFamily="2" charset="-122"/>
              </a:rPr>
              <a:t>eB</a:t>
            </a:r>
            <a:r>
              <a:rPr lang="en-US" altLang="zh-CN" sz="2400" i="1" dirty="0">
                <a:latin typeface="+mj-lt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/ </a:t>
            </a:r>
            <a:r>
              <a:rPr lang="en-US" altLang="zh-CN" sz="2400" i="1" dirty="0">
                <a:latin typeface="+mj-lt"/>
                <a:ea typeface="等线 Light" panose="02010600030101010101" pitchFamily="2" charset="-122"/>
              </a:rPr>
              <a:t>m</a:t>
            </a:r>
            <a:r>
              <a:rPr lang="en-US" altLang="zh-CN" sz="2400" baseline="-25000" dirty="0">
                <a:latin typeface="+mj-lt"/>
                <a:ea typeface="等线 Light" panose="02010600030101010101" pitchFamily="2" charset="-122"/>
              </a:rPr>
              <a:t>e</a:t>
            </a:r>
          </a:p>
          <a:p>
            <a:pPr marL="177800" indent="-177800"/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(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cyclotron frequency)</a:t>
            </a: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58452" y="5589240"/>
            <a:ext cx="469551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Two consequences:</a:t>
            </a:r>
          </a:p>
          <a:p>
            <a:pPr eaLnBrk="1" hangingPunct="1">
              <a:buFontTx/>
              <a:buAutoNum type="arabicPeriod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The absorption edge shifts by </a:t>
            </a:r>
            <a:r>
              <a:rPr lang="en-US" altLang="zh-CN" sz="20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heB</a:t>
            </a:r>
            <a:r>
              <a:rPr lang="en-US" altLang="zh-CN" sz="200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Z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;</a:t>
            </a:r>
          </a:p>
          <a:p>
            <a:pPr eaLnBrk="1" hangingPunct="1">
              <a:buFontTx/>
              <a:buAutoNum type="arabicPeriod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Equally spaced peaks in the spectrum.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6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等线 Light" panose="02010600030101010101" pitchFamily="2" charset="-122"/>
                <a:ea typeface="等线 Light" panose="02010600030101010101" pitchFamily="2" charset="-122"/>
              </a:rPr>
              <a:t>Landau level </a:t>
            </a:r>
            <a:endParaRPr lang="zh-CN" altLang="en-US" sz="4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2409" y="1772816"/>
            <a:ext cx="4703687" cy="4446762"/>
            <a:chOff x="755575" y="1772816"/>
            <a:chExt cx="4703687" cy="4446762"/>
          </a:xfrm>
        </p:grpSpPr>
        <p:pic>
          <p:nvPicPr>
            <p:cNvPr id="6" name="Picture 2" descr="C:\Users\febwind\Pictures\LLkxky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5" y="1772816"/>
              <a:ext cx="4703687" cy="444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2866974" y="4149096"/>
              <a:ext cx="144016" cy="144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 err="1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2987824" y="3831431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C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</a:t>
              </a:r>
              <a:endParaRPr lang="zh-CN" altLang="en-US" sz="24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292080" y="5153909"/>
            <a:ext cx="3744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Quantum:</a:t>
            </a:r>
          </a:p>
          <a:p>
            <a:r>
              <a:rPr lang="en-US" altLang="zh-CN" sz="2800" dirty="0" smtClean="0">
                <a:latin typeface="+mj-lt"/>
                <a:ea typeface="等线 Light" panose="02010600030101010101" pitchFamily="2" charset="-122"/>
              </a:rPr>
              <a:t>ħ</a:t>
            </a:r>
            <a:r>
              <a:rPr lang="nn-NO" altLang="zh-CN" sz="2800" dirty="0">
                <a:latin typeface="+mj-lt"/>
                <a:ea typeface="等线 Light" panose="02010600030101010101" pitchFamily="2" charset="-122"/>
              </a:rPr>
              <a:t>ω = </a:t>
            </a:r>
            <a:r>
              <a:rPr lang="nn-NO" altLang="zh-CN" sz="2800" i="1" dirty="0">
                <a:latin typeface="+mj-lt"/>
                <a:ea typeface="等线 Light" panose="02010600030101010101" pitchFamily="2" charset="-122"/>
              </a:rPr>
              <a:t>E</a:t>
            </a:r>
            <a:r>
              <a:rPr lang="nn-NO" altLang="zh-CN" sz="2800" baseline="-25000" dirty="0">
                <a:latin typeface="+mj-lt"/>
                <a:ea typeface="等线 Light" panose="02010600030101010101" pitchFamily="2" charset="-122"/>
              </a:rPr>
              <a:t>g</a:t>
            </a:r>
            <a:r>
              <a:rPr lang="nn-NO" altLang="zh-CN" sz="2800" dirty="0">
                <a:latin typeface="+mj-lt"/>
                <a:ea typeface="等线 Light" panose="02010600030101010101" pitchFamily="2" charset="-122"/>
              </a:rPr>
              <a:t> + (</a:t>
            </a:r>
            <a:r>
              <a:rPr lang="nn-NO" altLang="zh-CN" sz="2800" i="1" dirty="0">
                <a:latin typeface="+mj-lt"/>
                <a:ea typeface="等线 Light" panose="02010600030101010101" pitchFamily="2" charset="-122"/>
              </a:rPr>
              <a:t>n</a:t>
            </a:r>
            <a:r>
              <a:rPr lang="nn-NO" altLang="zh-CN" sz="2800" dirty="0">
                <a:latin typeface="+mj-lt"/>
                <a:ea typeface="等线 Light" panose="02010600030101010101" pitchFamily="2" charset="-122"/>
              </a:rPr>
              <a:t>+½) </a:t>
            </a:r>
            <a:r>
              <a:rPr lang="en-US" altLang="zh-CN" sz="2800" dirty="0" smtClean="0">
                <a:latin typeface="+mj-lt"/>
                <a:ea typeface="等线 Light" panose="02010600030101010101" pitchFamily="2" charset="-122"/>
              </a:rPr>
              <a:t>ħ </a:t>
            </a:r>
            <a:r>
              <a:rPr lang="nn-NO" altLang="zh-CN" sz="2800" dirty="0" smtClean="0">
                <a:latin typeface="+mj-lt"/>
                <a:ea typeface="等线 Light" panose="02010600030101010101" pitchFamily="2" charset="-122"/>
              </a:rPr>
              <a:t>ω</a:t>
            </a:r>
            <a:r>
              <a:rPr lang="nn-NO" altLang="zh-CN" sz="2800" baseline="-25000" dirty="0" smtClean="0">
                <a:latin typeface="+mj-lt"/>
                <a:ea typeface="等线 Light" panose="02010600030101010101" pitchFamily="2" charset="-122"/>
              </a:rPr>
              <a:t>c</a:t>
            </a:r>
            <a:endParaRPr lang="nn-NO" altLang="zh-CN" sz="2800" baseline="-25000" dirty="0">
              <a:latin typeface="+mj-lt"/>
              <a:ea typeface="等线 Light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541982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Suppose B direct is along z  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92080" y="2484016"/>
            <a:ext cx="36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Classic: </a:t>
            </a:r>
          </a:p>
          <a:p>
            <a:r>
              <a:rPr lang="nn-NO" altLang="zh-CN" sz="2800" dirty="0" smtClean="0">
                <a:latin typeface="+mj-lt"/>
                <a:ea typeface="等线 Light" panose="02010600030101010101" pitchFamily="2" charset="-122"/>
              </a:rPr>
              <a:t>ω </a:t>
            </a:r>
            <a:r>
              <a:rPr lang="nn-NO" altLang="zh-CN" sz="2800" dirty="0">
                <a:latin typeface="+mj-lt"/>
                <a:ea typeface="等线 Light" panose="02010600030101010101" pitchFamily="2" charset="-122"/>
              </a:rPr>
              <a:t>= </a:t>
            </a:r>
            <a:r>
              <a:rPr lang="en-US" altLang="zh-CN" sz="2800" i="1" dirty="0" err="1" smtClean="0">
                <a:latin typeface="+mj-lt"/>
                <a:ea typeface="等线 Light" panose="02010600030101010101" pitchFamily="2" charset="-122"/>
              </a:rPr>
              <a:t>eB</a:t>
            </a:r>
            <a:r>
              <a:rPr lang="en-US" altLang="zh-CN" sz="2800" i="1" dirty="0" smtClean="0">
                <a:latin typeface="+mj-lt"/>
                <a:ea typeface="等线 Light" panose="02010600030101010101" pitchFamily="2" charset="-122"/>
              </a:rPr>
              <a:t>/m</a:t>
            </a:r>
            <a:r>
              <a:rPr lang="en-US" altLang="zh-CN" sz="2800" i="1" baseline="-25000" dirty="0" smtClean="0">
                <a:latin typeface="+mj-lt"/>
                <a:ea typeface="等线 Light" panose="02010600030101010101" pitchFamily="2" charset="-122"/>
              </a:rPr>
              <a:t>0</a:t>
            </a:r>
            <a:endParaRPr lang="nn-NO" altLang="zh-CN" sz="2800" baseline="-25000" dirty="0">
              <a:latin typeface="+mj-lt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7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Spin injection in quantum wells</a:t>
            </a:r>
            <a:endParaRPr lang="zh-CN" altLang="en-US" dirty="0"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2" y="1800950"/>
            <a:ext cx="664230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243334" y="1789060"/>
            <a:ext cx="238757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Selection rules</a:t>
            </a:r>
          </a:p>
          <a:p>
            <a:r>
              <a:rPr lang="el-GR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σ+: Δ</a:t>
            </a:r>
            <a:r>
              <a:rPr lang="en-US" altLang="zh-CN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m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= +1</a:t>
            </a:r>
          </a:p>
          <a:p>
            <a:r>
              <a:rPr lang="el-GR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σ−: Δ</a:t>
            </a:r>
            <a:r>
              <a:rPr lang="en-US" altLang="zh-CN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m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= −1</a:t>
            </a:r>
          </a:p>
          <a:p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No crossing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236945"/>
              </p:ext>
            </p:extLst>
          </p:nvPr>
        </p:nvGraphicFramePr>
        <p:xfrm>
          <a:off x="2635545" y="2164765"/>
          <a:ext cx="454415" cy="62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48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5545" y="2164765"/>
                        <a:ext cx="454415" cy="62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888519"/>
              </p:ext>
            </p:extLst>
          </p:nvPr>
        </p:nvGraphicFramePr>
        <p:xfrm>
          <a:off x="3881543" y="2164765"/>
          <a:ext cx="4540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49" name="公式" r:id="rId7" imgW="164880" imgH="228600" progId="Equation.3">
                  <p:embed/>
                </p:oleObj>
              </mc:Choice>
              <mc:Fallback>
                <p:oleObj name="公式" r:id="rId7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543" y="2164765"/>
                        <a:ext cx="4540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065875" y="5845288"/>
            <a:ext cx="7565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LS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耦合跃迁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Selection rules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itchFamily="18" charset="0"/>
            </a:endParaRPr>
          </a:p>
          <a:p>
            <a:r>
              <a:rPr lang="el-GR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Δ</a:t>
            </a:r>
            <a:r>
              <a:rPr lang="en-US" altLang="zh-CN" sz="2400" i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S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= 0; </a:t>
            </a:r>
            <a:r>
              <a:rPr lang="el-GR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Δ</a:t>
            </a:r>
            <a:r>
              <a:rPr lang="en-US" altLang="zh-CN" sz="2400" i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L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= 0,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  <a:sym typeface="Symbol"/>
              </a:rPr>
              <a:t>1; </a:t>
            </a:r>
            <a:r>
              <a:rPr lang="el-GR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Δ</a:t>
            </a:r>
            <a:r>
              <a:rPr lang="en-US" altLang="zh-CN" sz="2400" i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</a:rPr>
              <a:t>= 0,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  <a:sym typeface="Symbol"/>
              </a:rPr>
              <a:t>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  <a:sym typeface="Symbol"/>
              </a:rPr>
              <a:t>1; (J=0J=0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  <a:sym typeface="Symbol"/>
              </a:rPr>
              <a:t>除外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itchFamily="18" charset="0"/>
                <a:sym typeface="Symbol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Spin injection in quantum wells</a:t>
            </a:r>
            <a:endParaRPr lang="zh-CN" altLang="en-US" dirty="0"/>
          </a:p>
        </p:txBody>
      </p:sp>
      <p:sp>
        <p:nvSpPr>
          <p:cNvPr id="4" name="Text Box 10"/>
          <p:cNvSpPr txBox="1">
            <a:spLocks noGrp="1" noChangeArrowheads="1"/>
          </p:cNvSpPr>
          <p:nvPr>
            <p:ph idx="1"/>
          </p:nvPr>
        </p:nvSpPr>
        <p:spPr bwMode="auto">
          <a:xfrm>
            <a:off x="685800" y="1772816"/>
            <a:ext cx="7772400" cy="371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60363" indent="-360363" eaLnBrk="1" hangingPunct="1">
              <a:lnSpc>
                <a:spcPct val="150000"/>
              </a:lnSpc>
              <a:spcBef>
                <a:spcPct val="20000"/>
              </a:spcBef>
              <a:buFontTx/>
              <a:buAutoNum type="arabicParenBoth"/>
            </a:pP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The parity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different.</a:t>
            </a:r>
          </a:p>
          <a:p>
            <a:pPr marL="360363" indent="-360363" eaLnBrk="1" hangingPunct="1">
              <a:lnSpc>
                <a:spcPct val="150000"/>
              </a:lnSpc>
              <a:spcBef>
                <a:spcPct val="20000"/>
              </a:spcBef>
              <a:buFontTx/>
              <a:buAutoNum type="arabicParenBoth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 </a:t>
            </a:r>
            <a:r>
              <a:rPr lang="en-US" altLang="zh-CN" sz="24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= 0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，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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1 (Total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angular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momentum)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.</a:t>
            </a:r>
          </a:p>
          <a:p>
            <a:pPr marL="360363" indent="-360363" eaLnBrk="1" hangingPunct="1">
              <a:lnSpc>
                <a:spcPct val="150000"/>
              </a:lnSpc>
              <a:spcBef>
                <a:spcPct val="20000"/>
              </a:spcBef>
              <a:buFontTx/>
              <a:buAutoNum type="arabicParenBoth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 </a:t>
            </a:r>
            <a:r>
              <a:rPr lang="en-US" altLang="zh-CN" sz="24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l =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 1.</a:t>
            </a:r>
          </a:p>
          <a:p>
            <a:pPr marL="360363" indent="-360363" eaLnBrk="1" hangingPunct="1">
              <a:lnSpc>
                <a:spcPct val="150000"/>
              </a:lnSpc>
              <a:spcBef>
                <a:spcPct val="20000"/>
              </a:spcBef>
              <a:buFontTx/>
              <a:buAutoNum type="arabicParenBoth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 </a:t>
            </a:r>
            <a:r>
              <a:rPr lang="en-US" altLang="zh-CN" sz="2400" i="1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m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s</a:t>
            </a:r>
            <a:r>
              <a:rPr lang="en-US" altLang="zh-CN" sz="24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=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0</a:t>
            </a:r>
            <a:r>
              <a:rPr lang="en-US" altLang="zh-CN" sz="24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. (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Spin quantum numbers never change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).</a:t>
            </a:r>
          </a:p>
          <a:p>
            <a:pPr marL="360363" indent="-360363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Electric-dipole </a:t>
            </a:r>
            <a:r>
              <a:rPr lang="en-US" altLang="zh-CN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transition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: high transition rate,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short     radiative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lifetime(10</a:t>
            </a:r>
            <a:r>
              <a:rPr lang="en-US" altLang="zh-CN" sz="2400" baseline="30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-9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– 10</a:t>
            </a:r>
            <a:r>
              <a:rPr lang="en-US" altLang="zh-CN" sz="2400" baseline="30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-8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s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)</a:t>
            </a:r>
            <a:endParaRPr lang="en-US" altLang="zh-CN" sz="2400" dirty="0">
              <a:solidFill>
                <a:srgbClr val="FF0066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52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1" descr="patent-nanosilicon0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628800"/>
            <a:ext cx="665010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0000"/>
                </a:solidFill>
              </a:rPr>
              <a:t>Interband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absorption</a:t>
            </a:r>
            <a:endParaRPr lang="zh-CN" altLang="en-US" dirty="0"/>
          </a:p>
        </p:txBody>
      </p: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755576" y="6141304"/>
            <a:ext cx="7775575" cy="623887"/>
            <a:chOff x="3379" y="3361"/>
            <a:chExt cx="4898" cy="393"/>
          </a:xfrm>
        </p:grpSpPr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379" y="3414"/>
              <a:ext cx="11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光吸收系数</a:t>
              </a:r>
              <a:r>
                <a: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:</a:t>
              </a:r>
            </a:p>
          </p:txBody>
        </p:sp>
        <p:graphicFrame>
          <p:nvGraphicFramePr>
            <p:cNvPr id="15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0862541"/>
                </p:ext>
              </p:extLst>
            </p:nvPr>
          </p:nvGraphicFramePr>
          <p:xfrm>
            <a:off x="7098" y="3361"/>
            <a:ext cx="117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76" name="公式" r:id="rId5" imgW="1028254" imgH="342751" progId="Equation.3">
                    <p:embed/>
                  </p:oleObj>
                </mc:Choice>
                <mc:Fallback>
                  <p:oleObj name="公式" r:id="rId5" imgW="1028254" imgH="342751" progId="Equation.3">
                    <p:embed/>
                    <p:pic>
                      <p:nvPicPr>
                        <p:cNvPr id="1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8" y="3361"/>
                          <a:ext cx="1179" cy="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3419872" y="2228868"/>
            <a:ext cx="252024" cy="3204000"/>
          </a:xfrm>
          <a:prstGeom prst="rect">
            <a:avLst/>
          </a:prstGeom>
          <a:solidFill>
            <a:srgbClr val="FF0000">
              <a:alpha val="39999"/>
            </a:srgbClr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2339752" y="2241144"/>
            <a:ext cx="1726751" cy="3168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57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</a:rPr>
              <a:t>(Heavily) Doping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46083" name="Picture 8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4212" y="1772816"/>
            <a:ext cx="4464050" cy="2909888"/>
          </a:xfrm>
          <a:noFill/>
        </p:spPr>
      </p:pic>
      <p:pic>
        <p:nvPicPr>
          <p:cNvPr id="4608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628800"/>
            <a:ext cx="3308350" cy="50133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608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7925" y="3933404"/>
            <a:ext cx="1990725" cy="28527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874941" y="4903425"/>
            <a:ext cx="203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Burstein-Moss</a:t>
            </a:r>
          </a:p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Effect</a:t>
            </a:r>
            <a:endParaRPr lang="zh-CN" altLang="en-US" sz="24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239988" y="4653285"/>
            <a:ext cx="288032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4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Photodetectors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716463"/>
              </p:ext>
            </p:extLst>
          </p:nvPr>
        </p:nvGraphicFramePr>
        <p:xfrm>
          <a:off x="827584" y="2492896"/>
          <a:ext cx="4144128" cy="96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0" name="公式" r:id="rId3" imgW="1384200" imgH="393480" progId="Equation.3">
                  <p:embed/>
                </p:oleObj>
              </mc:Choice>
              <mc:Fallback>
                <p:oleObj name="公式" r:id="rId3" imgW="1384200" imgH="393480" progId="Equation.3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92896"/>
                        <a:ext cx="4144128" cy="96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3"/>
          <p:cNvSpPr txBox="1"/>
          <p:nvPr/>
        </p:nvSpPr>
        <p:spPr>
          <a:xfrm>
            <a:off x="683568" y="1772816"/>
            <a:ext cx="309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Quantum Efficiency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292080" y="1772816"/>
            <a:ext cx="3112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Responsibility  A/W</a:t>
            </a:r>
            <a:endParaRPr lang="zh-CN" altLang="en-US" sz="28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510874"/>
              </p:ext>
            </p:extLst>
          </p:nvPr>
        </p:nvGraphicFramePr>
        <p:xfrm>
          <a:off x="6062802" y="2420888"/>
          <a:ext cx="1957388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1" name="公式" r:id="rId5" imgW="571320" imgH="419040" progId="Equation.3">
                  <p:embed/>
                </p:oleObj>
              </mc:Choice>
              <mc:Fallback>
                <p:oleObj name="公式" r:id="rId5" imgW="571320" imgH="41904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802" y="2420888"/>
                        <a:ext cx="1957388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5884440" y="3618432"/>
            <a:ext cx="2513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Direct </a:t>
            </a:r>
            <a:r>
              <a:rPr lang="en-US" altLang="zh-CN" sz="28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bandgap</a:t>
            </a:r>
            <a:endParaRPr lang="en-US" altLang="zh-CN" sz="28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Reverse bias </a:t>
            </a:r>
          </a:p>
        </p:txBody>
      </p:sp>
      <p:sp>
        <p:nvSpPr>
          <p:cNvPr id="9" name="矩形 8"/>
          <p:cNvSpPr/>
          <p:nvPr/>
        </p:nvSpPr>
        <p:spPr>
          <a:xfrm>
            <a:off x="685528" y="5935082"/>
            <a:ext cx="7486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Photoconductive </a:t>
            </a: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Mode;        Photovoltaic Mode 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755576" y="3734002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Response time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27584" y="4796859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Noise</a:t>
            </a: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3283" y="4919969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800" i="1" baseline="-250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r>
              <a:rPr lang="en-US" altLang="zh-CN" sz="2800" i="1" baseline="-250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en-US" altLang="zh-CN" sz="2800" i="1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T…</a:t>
            </a:r>
          </a:p>
        </p:txBody>
      </p:sp>
    </p:spTree>
    <p:extLst>
      <p:ext uri="{BB962C8B-B14F-4D97-AF65-F5344CB8AC3E}">
        <p14:creationId xmlns:p14="http://schemas.microsoft.com/office/powerpoint/2010/main" val="40397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Photodetectors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9" y="1764059"/>
            <a:ext cx="3275856" cy="345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211960" y="1617423"/>
            <a:ext cx="44644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Embed absorbing region within</a:t>
            </a: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p-n junction to form </a:t>
            </a:r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p-i-n diode</a:t>
            </a: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Apply reverse bias </a:t>
            </a:r>
            <a:r>
              <a:rPr lang="en-US" altLang="zh-CN" sz="2400" i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V</a:t>
            </a:r>
            <a:r>
              <a:rPr lang="en-US" altLang="zh-CN" sz="2400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</a:p>
          <a:p>
            <a:pPr marL="177800" indent="-177800"/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Electric field 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ε = (</a:t>
            </a:r>
            <a:r>
              <a:rPr lang="en-US" altLang="zh-CN" sz="2400" i="1" dirty="0" err="1">
                <a:latin typeface="+mj-lt"/>
                <a:ea typeface="等线 Light" panose="02010600030101010101" pitchFamily="2" charset="-122"/>
              </a:rPr>
              <a:t>V</a:t>
            </a:r>
            <a:r>
              <a:rPr lang="en-US" altLang="zh-CN" sz="2400" baseline="-25000" dirty="0" err="1">
                <a:latin typeface="+mj-lt"/>
                <a:ea typeface="等线 Light" panose="02010600030101010101" pitchFamily="2" charset="-122"/>
              </a:rPr>
              <a:t>bi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 – </a:t>
            </a:r>
            <a:r>
              <a:rPr lang="en-US" altLang="zh-CN" sz="2400" i="1" dirty="0">
                <a:latin typeface="+mj-lt"/>
                <a:ea typeface="等线 Light" panose="02010600030101010101" pitchFamily="2" charset="-122"/>
              </a:rPr>
              <a:t>V</a:t>
            </a:r>
            <a:r>
              <a:rPr lang="en-US" altLang="zh-CN" sz="2400" baseline="-25000" dirty="0">
                <a:latin typeface="+mj-lt"/>
                <a:ea typeface="等线 Light" panose="02010600030101010101" pitchFamily="2" charset="-122"/>
              </a:rPr>
              <a:t>0</a:t>
            </a:r>
            <a:r>
              <a:rPr lang="en-US" altLang="zh-CN" sz="2400" dirty="0">
                <a:latin typeface="+mj-lt"/>
                <a:ea typeface="等线 Light" panose="02010600030101010101" pitchFamily="2" charset="-122"/>
              </a:rPr>
              <a:t>) / </a:t>
            </a:r>
            <a:r>
              <a:rPr lang="en-US" altLang="zh-CN" sz="2400" i="1" dirty="0">
                <a:latin typeface="+mj-lt"/>
                <a:ea typeface="等线 Light" panose="02010600030101010101" pitchFamily="2" charset="-122"/>
              </a:rPr>
              <a:t>l</a:t>
            </a:r>
            <a:r>
              <a:rPr lang="en-US" altLang="zh-CN" sz="2400" baseline="-25000" dirty="0">
                <a:latin typeface="+mj-lt"/>
                <a:ea typeface="等线 Light" panose="02010600030101010101" pitchFamily="2" charset="-122"/>
              </a:rPr>
              <a:t>i</a:t>
            </a:r>
          </a:p>
          <a:p>
            <a:pPr marL="177800" indent="-177800"/>
            <a:r>
              <a:rPr lang="it-IT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it-IT" altLang="zh-CN" sz="2400" i="1" dirty="0">
                <a:latin typeface="+mj-lt"/>
                <a:ea typeface="等线 Light" panose="02010600030101010101" pitchFamily="2" charset="-122"/>
              </a:rPr>
              <a:t>V</a:t>
            </a:r>
            <a:r>
              <a:rPr lang="it-IT" altLang="zh-CN" sz="2400" baseline="-25000" dirty="0">
                <a:latin typeface="+mj-lt"/>
                <a:ea typeface="等线 Light" panose="02010600030101010101" pitchFamily="2" charset="-122"/>
              </a:rPr>
              <a:t>b</a:t>
            </a:r>
            <a:r>
              <a:rPr lang="it-IT" altLang="zh-CN" sz="2400" baseline="-25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it-IT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built-in voltage ≈ </a:t>
            </a:r>
            <a:r>
              <a:rPr lang="it-IT" altLang="zh-CN" sz="2400" i="1" dirty="0">
                <a:latin typeface="+mj-lt"/>
                <a:ea typeface="等线 Light" panose="02010600030101010101" pitchFamily="2" charset="-122"/>
              </a:rPr>
              <a:t>E</a:t>
            </a:r>
            <a:r>
              <a:rPr lang="it-IT" altLang="zh-CN" sz="2400" baseline="-25000" dirty="0">
                <a:latin typeface="+mj-lt"/>
                <a:ea typeface="等线 Light" panose="02010600030101010101" pitchFamily="2" charset="-122"/>
              </a:rPr>
              <a:t>g</a:t>
            </a:r>
            <a:r>
              <a:rPr lang="it-IT" altLang="zh-CN" sz="2400" dirty="0">
                <a:latin typeface="+mj-lt"/>
                <a:ea typeface="等线 Light" panose="02010600030101010101" pitchFamily="2" charset="-122"/>
              </a:rPr>
              <a:t> / </a:t>
            </a:r>
            <a:r>
              <a:rPr lang="it-IT" altLang="zh-CN" sz="2400" i="1" dirty="0">
                <a:latin typeface="+mj-lt"/>
                <a:ea typeface="等线 Light" panose="02010600030101010101" pitchFamily="2" charset="-122"/>
              </a:rPr>
              <a:t>e</a:t>
            </a:r>
          </a:p>
          <a:p>
            <a:pPr marL="177800" indent="-177800"/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Photons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absorbed creates e-h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pairs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in </a:t>
            </a:r>
            <a:r>
              <a:rPr lang="en-US" altLang="zh-CN" sz="24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-region</a:t>
            </a:r>
          </a:p>
          <a:p>
            <a:pPr marL="177800" indent="-177800"/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Carriers swept out by ε field</a:t>
            </a:r>
          </a:p>
          <a:p>
            <a:pPr marL="177800" indent="-177800"/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into external circuit to generate</a:t>
            </a:r>
          </a:p>
          <a:p>
            <a:pPr marL="177800" indent="-177800"/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photocurrent </a:t>
            </a:r>
            <a:r>
              <a:rPr lang="en-US" altLang="zh-CN" sz="2400" i="1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en-US" altLang="zh-CN" sz="2400" baseline="-25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pc</a:t>
            </a:r>
            <a:endParaRPr lang="en-US" altLang="zh-CN" sz="2400" baseline="-25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7224" y="510023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Examples: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photodiodes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solar cells (</a:t>
            </a:r>
            <a:r>
              <a:rPr lang="en-US" altLang="zh-CN" sz="2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V</a:t>
            </a:r>
            <a:r>
              <a:rPr lang="en-US" altLang="zh-CN" sz="2400" baseline="-25000" dirty="0"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0)</a:t>
            </a:r>
          </a:p>
        </p:txBody>
      </p:sp>
      <p:sp>
        <p:nvSpPr>
          <p:cNvPr id="8" name="矩形 7"/>
          <p:cNvSpPr/>
          <p:nvPr/>
        </p:nvSpPr>
        <p:spPr>
          <a:xfrm>
            <a:off x="2788846" y="1617423"/>
            <a:ext cx="124264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en-US" altLang="zh-CN" sz="2400" i="1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ħω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&gt; </a:t>
            </a:r>
            <a:r>
              <a:rPr lang="en-US" altLang="zh-CN" sz="2400" i="1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endParaRPr lang="en-US" altLang="zh-CN" sz="2400" baseline="-25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2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</a:t>
            </a:r>
            <a:r>
              <a:rPr lang="en-US" altLang="zh-CN" dirty="0" err="1"/>
              <a:t>i</a:t>
            </a:r>
            <a:r>
              <a:rPr lang="en-US" altLang="zh-CN" dirty="0"/>
              <a:t>-n </a:t>
            </a:r>
            <a:r>
              <a:rPr lang="en-US" altLang="zh-CN" dirty="0" smtClean="0"/>
              <a:t>diodes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/>
          <a:stretch/>
        </p:blipFill>
        <p:spPr bwMode="auto">
          <a:xfrm>
            <a:off x="827584" y="1628800"/>
            <a:ext cx="7592601" cy="4464496"/>
          </a:xfrm>
          <a:prstGeom prst="rect">
            <a:avLst/>
          </a:prstGeom>
          <a:noFill/>
          <a:ln w="9525">
            <a:solidFill>
              <a:schemeClr val="bg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4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Solar cells (photovoltaics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944" y="5195394"/>
            <a:ext cx="5076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Small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gap: large I</a:t>
            </a:r>
            <a:r>
              <a:rPr lang="en-US" altLang="zh-CN" sz="2400" baseline="-25000" dirty="0">
                <a:latin typeface="等线 Light" panose="02010600030101010101" pitchFamily="2" charset="-122"/>
                <a:ea typeface="等线 Light" panose="02010600030101010101" pitchFamily="2" charset="-122"/>
              </a:rPr>
              <a:t>SC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, small V</a:t>
            </a:r>
            <a:r>
              <a:rPr lang="en-US" altLang="zh-CN" sz="2400" baseline="-25000" dirty="0">
                <a:latin typeface="等线 Light" panose="02010600030101010101" pitchFamily="2" charset="-122"/>
                <a:ea typeface="等线 Light" panose="02010600030101010101" pitchFamily="2" charset="-122"/>
              </a:rPr>
              <a:t>OC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Large gap: small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en-US" altLang="zh-CN" sz="2400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SC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,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large V</a:t>
            </a:r>
            <a:r>
              <a:rPr lang="en-US" altLang="zh-CN" sz="2400" baseline="-25000" dirty="0">
                <a:latin typeface="等线 Light" panose="02010600030101010101" pitchFamily="2" charset="-122"/>
                <a:ea typeface="等线 Light" panose="02010600030101010101" pitchFamily="2" charset="-122"/>
              </a:rPr>
              <a:t>OC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Single junction: max efficiency ~30%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Larger for multi junction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4063"/>
            <a:ext cx="2448272" cy="270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10311"/>
            <a:ext cx="2943920" cy="205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pku\Desktop\Solar_Spectrum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09471"/>
            <a:ext cx="4605227" cy="34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9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课后作业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1844824"/>
            <a:ext cx="79922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Exercise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选作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By referring the figure for the spin injection, prove that the rate for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the HH-CB transitions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is 3 time as large as that for LH-CB transitions  with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+ light illumination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Note: Transition matrix element M=&lt;J-1, M</a:t>
            </a:r>
            <a:r>
              <a:rPr lang="en-US" altLang="zh-CN" sz="2400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J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+1|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 +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|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J, M</a:t>
            </a:r>
            <a:r>
              <a:rPr lang="en-US" altLang="zh-CN" sz="2400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J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&gt;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HH: heavy hole; LH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light hole; CB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conduction band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2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微扰矩阵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-62079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kern="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40381"/>
              </p:ext>
            </p:extLst>
          </p:nvPr>
        </p:nvGraphicFramePr>
        <p:xfrm>
          <a:off x="543992" y="1628229"/>
          <a:ext cx="46005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0" name="公式" r:id="rId3" imgW="1752600" imgH="419100" progId="Equation.3">
                  <p:embed/>
                </p:oleObj>
              </mc:Choice>
              <mc:Fallback>
                <p:oleObj name="公式" r:id="rId3" imgW="1752600" imgH="419100" progId="Equation.3">
                  <p:embed/>
                  <p:pic>
                    <p:nvPicPr>
                      <p:cNvPr id="225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992" y="1628229"/>
                        <a:ext cx="4600575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86776"/>
              </p:ext>
            </p:extLst>
          </p:nvPr>
        </p:nvGraphicFramePr>
        <p:xfrm>
          <a:off x="633264" y="3851400"/>
          <a:ext cx="3218656" cy="105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1" name="公式" r:id="rId5" imgW="1435100" imgH="469900" progId="Equation.3">
                  <p:embed/>
                </p:oleObj>
              </mc:Choice>
              <mc:Fallback>
                <p:oleObj name="公式" r:id="rId5" imgW="1435100" imgH="469900" progId="Equation.3">
                  <p:embed/>
                  <p:pic>
                    <p:nvPicPr>
                      <p:cNvPr id="225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64" y="3851400"/>
                        <a:ext cx="3218656" cy="10538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25869"/>
              </p:ext>
            </p:extLst>
          </p:nvPr>
        </p:nvGraphicFramePr>
        <p:xfrm>
          <a:off x="561257" y="2925218"/>
          <a:ext cx="5306888" cy="9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2" name="公式" r:id="rId7" imgW="2159000" imgH="381000" progId="Equation.3">
                  <p:embed/>
                </p:oleObj>
              </mc:Choice>
              <mc:Fallback>
                <p:oleObj name="公式" r:id="rId7" imgW="2159000" imgH="381000" progId="Equation.3">
                  <p:embed/>
                  <p:pic>
                    <p:nvPicPr>
                      <p:cNvPr id="225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257" y="2925218"/>
                        <a:ext cx="5306888" cy="9365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408489" y="3068662"/>
            <a:ext cx="2339975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含时微扰矩阵元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771255"/>
              </p:ext>
            </p:extLst>
          </p:nvPr>
        </p:nvGraphicFramePr>
        <p:xfrm>
          <a:off x="683568" y="4975557"/>
          <a:ext cx="1055922" cy="645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3" name="公式" r:id="rId9" imgW="457200" imgH="279400" progId="Equation.3">
                  <p:embed/>
                </p:oleObj>
              </mc:Choice>
              <mc:Fallback>
                <p:oleObj name="公式" r:id="rId9" imgW="457200" imgH="279400" progId="Equation.3">
                  <p:embed/>
                  <p:pic>
                    <p:nvPicPr>
                      <p:cNvPr id="2253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975557"/>
                        <a:ext cx="1055922" cy="6454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42572" y="5157192"/>
            <a:ext cx="3466311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14351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 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时刻 出现在</a:t>
            </a:r>
            <a:r>
              <a:rPr lang="en-US" altLang="zh-CN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态的</a:t>
            </a:r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几率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654154" y="1556792"/>
            <a:ext cx="3043238" cy="12025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含时微扰的波函的展开系数的一般形式，微分积分方程－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精确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654154" y="4005064"/>
            <a:ext cx="2806278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一级近似，</a:t>
            </a:r>
            <a:endParaRPr lang="en-US" altLang="zh-CN" sz="2400" dirty="0" smtClean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设上式 </a:t>
            </a:r>
            <a:r>
              <a:rPr lang="en-US" altLang="zh-CN" sz="2400" i="1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baseline="-25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400" i="1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)=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</a:t>
            </a:r>
            <a:r>
              <a:rPr lang="en-US" altLang="zh-CN" sz="2400" baseline="-25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nm</a:t>
            </a:r>
            <a:endParaRPr lang="zh-CN" altLang="en-US" sz="2400" baseline="-25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80861"/>
              </p:ext>
            </p:extLst>
          </p:nvPr>
        </p:nvGraphicFramePr>
        <p:xfrm>
          <a:off x="683568" y="5821900"/>
          <a:ext cx="3395489" cy="860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4" name="公式" r:id="rId11" imgW="1803240" imgH="457200" progId="Equation.3">
                  <p:embed/>
                </p:oleObj>
              </mc:Choice>
              <mc:Fallback>
                <p:oleObj name="公式" r:id="rId11" imgW="1803240" imgH="457200" progId="Equation.3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821900"/>
                        <a:ext cx="3395489" cy="86043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>
                            <a:lumMod val="85000"/>
                          </a:scheme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319022" y="6021288"/>
            <a:ext cx="342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435100" algn="l"/>
              </a:tabLst>
            </a:pPr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（平均）跃迁速率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4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0" lang="en-US" altLang="zh-CN" b="1" dirty="0"/>
              <a:t>Fermi’s golden </a:t>
            </a:r>
            <a:r>
              <a:rPr kumimoji="0" lang="en-US" altLang="zh-CN" b="1" dirty="0" smtClean="0"/>
              <a:t>rule</a:t>
            </a:r>
            <a:endParaRPr lang="zh-CN" altLang="en-US" dirty="0"/>
          </a:p>
        </p:txBody>
      </p:sp>
      <p:graphicFrame>
        <p:nvGraphicFramePr>
          <p:cNvPr id="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98000"/>
              </p:ext>
            </p:extLst>
          </p:nvPr>
        </p:nvGraphicFramePr>
        <p:xfrm>
          <a:off x="671438" y="1772816"/>
          <a:ext cx="49911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57" name="公式" r:id="rId3" imgW="1485720" imgH="393480" progId="Equation.3">
                  <p:embed/>
                </p:oleObj>
              </mc:Choice>
              <mc:Fallback>
                <p:oleObj name="公式" r:id="rId3" imgW="1485720" imgH="393480" progId="Equation.3">
                  <p:embed/>
                  <p:pic>
                    <p:nvPicPr>
                      <p:cNvPr id="2355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38" y="1772816"/>
                        <a:ext cx="4991100" cy="1320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>
                            <a:lumMod val="85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358697"/>
              </p:ext>
            </p:extLst>
          </p:nvPr>
        </p:nvGraphicFramePr>
        <p:xfrm>
          <a:off x="669528" y="3883631"/>
          <a:ext cx="41465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58" name="公式" r:id="rId5" imgW="1600200" imgH="381000" progId="Equation.3">
                  <p:embed/>
                </p:oleObj>
              </mc:Choice>
              <mc:Fallback>
                <p:oleObj name="公式" r:id="rId5" imgW="1600200" imgH="381000" progId="Equation.3">
                  <p:embed/>
                  <p:pic>
                    <p:nvPicPr>
                      <p:cNvPr id="2355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528" y="3883631"/>
                        <a:ext cx="41465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0"/>
          <p:cNvSpPr>
            <a:spLocks noChangeArrowheads="1"/>
          </p:cNvSpPr>
          <p:nvPr/>
        </p:nvSpPr>
        <p:spPr bwMode="auto">
          <a:xfrm>
            <a:off x="646265" y="5998948"/>
            <a:ext cx="3317232" cy="371513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空间</a:t>
            </a:r>
            <a:r>
              <a:rPr lang="zh-CN" altLang="en-US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部分</a:t>
            </a:r>
            <a:r>
              <a:rPr lang="en-US" altLang="zh-CN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注意</a:t>
            </a:r>
            <a:r>
              <a:rPr lang="en-US" altLang="zh-CN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有的书上是</a:t>
            </a:r>
            <a:r>
              <a:rPr lang="en-US" altLang="zh-CN" sz="18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H′/2</a:t>
            </a:r>
            <a:endParaRPr lang="zh-CN" altLang="en-US" sz="18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35277"/>
              </p:ext>
            </p:extLst>
          </p:nvPr>
        </p:nvGraphicFramePr>
        <p:xfrm>
          <a:off x="611560" y="5034000"/>
          <a:ext cx="37004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59" name="公式" r:id="rId7" imgW="1409700" imgH="228600" progId="Equation.3">
                  <p:embed/>
                </p:oleObj>
              </mc:Choice>
              <mc:Fallback>
                <p:oleObj name="公式" r:id="rId7" imgW="1409700" imgH="228600" progId="Equation.3">
                  <p:embed/>
                  <p:pic>
                    <p:nvPicPr>
                      <p:cNvPr id="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034000"/>
                        <a:ext cx="3700462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1869308" y="5609352"/>
            <a:ext cx="433387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Line 39"/>
          <p:cNvSpPr>
            <a:spLocks noChangeShapeType="1"/>
          </p:cNvSpPr>
          <p:nvPr/>
        </p:nvSpPr>
        <p:spPr bwMode="auto">
          <a:xfrm>
            <a:off x="2909315" y="2899544"/>
            <a:ext cx="972481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896198" y="4459695"/>
            <a:ext cx="2808312" cy="1200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Wingdings" pitchFamily="2" charset="2"/>
              </a:rPr>
              <a:t>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 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时间内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常微扰或周期微扰，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 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足够长。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5896198" y="2327052"/>
            <a:ext cx="2952328" cy="8309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单位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时间，单位体积的跃迁几率－速率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6444208" y="609329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量子力学教科书</a:t>
            </a:r>
            <a:endParaRPr lang="zh-CN" altLang="en-US" sz="24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7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附录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含时微扰</a:t>
            </a:r>
          </a:p>
        </p:txBody>
      </p:sp>
      <p:sp>
        <p:nvSpPr>
          <p:cNvPr id="21513" name="Text Box 5"/>
          <p:cNvSpPr txBox="1">
            <a:spLocks noChangeArrowheads="1"/>
          </p:cNvSpPr>
          <p:nvPr/>
        </p:nvSpPr>
        <p:spPr bwMode="auto">
          <a:xfrm>
            <a:off x="1400676" y="2565177"/>
            <a:ext cx="2954655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C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空间部分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微扰部分</a:t>
            </a:r>
          </a:p>
        </p:txBody>
      </p:sp>
      <p:graphicFrame>
        <p:nvGraphicFramePr>
          <p:cNvPr id="215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453657"/>
              </p:ext>
            </p:extLst>
          </p:nvPr>
        </p:nvGraphicFramePr>
        <p:xfrm>
          <a:off x="659185" y="4437212"/>
          <a:ext cx="39338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42" name="公式" r:id="rId4" imgW="1497950" imgH="342751" progId="Equation.3">
                  <p:embed/>
                </p:oleObj>
              </mc:Choice>
              <mc:Fallback>
                <p:oleObj name="公式" r:id="rId4" imgW="1497950" imgH="342751" progId="Equation.3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85" y="4437212"/>
                        <a:ext cx="3933825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Line 7"/>
          <p:cNvSpPr>
            <a:spLocks noChangeShapeType="1"/>
          </p:cNvSpPr>
          <p:nvPr/>
        </p:nvSpPr>
        <p:spPr bwMode="auto">
          <a:xfrm>
            <a:off x="1906960" y="2492524"/>
            <a:ext cx="57626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1515" name="Line 8"/>
          <p:cNvSpPr>
            <a:spLocks noChangeShapeType="1"/>
          </p:cNvSpPr>
          <p:nvPr/>
        </p:nvSpPr>
        <p:spPr bwMode="auto">
          <a:xfrm>
            <a:off x="2915022" y="2492524"/>
            <a:ext cx="5762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150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334633"/>
              </p:ext>
            </p:extLst>
          </p:nvPr>
        </p:nvGraphicFramePr>
        <p:xfrm>
          <a:off x="682997" y="5518299"/>
          <a:ext cx="36004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43" name="公式" r:id="rId6" imgW="1371600" imgH="393700" progId="Equation.3">
                  <p:embed/>
                </p:oleObj>
              </mc:Choice>
              <mc:Fallback>
                <p:oleObj name="公式" r:id="rId6" imgW="1371600" imgH="393700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97" y="5518299"/>
                        <a:ext cx="3600450" cy="1033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99078"/>
              </p:ext>
            </p:extLst>
          </p:nvPr>
        </p:nvGraphicFramePr>
        <p:xfrm>
          <a:off x="682997" y="1844824"/>
          <a:ext cx="30003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44" name="公式" r:id="rId8" imgW="1143000" imgH="228600" progId="Equation.3">
                  <p:embed/>
                </p:oleObj>
              </mc:Choice>
              <mc:Fallback>
                <p:oleObj name="公式" r:id="rId8" imgW="1143000" imgH="228600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97" y="1844824"/>
                        <a:ext cx="30003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123642"/>
              </p:ext>
            </p:extLst>
          </p:nvPr>
        </p:nvGraphicFramePr>
        <p:xfrm>
          <a:off x="611560" y="3141812"/>
          <a:ext cx="403383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45" name="公式" r:id="rId10" imgW="1536033" imgH="393529" progId="Equation.3">
                  <p:embed/>
                </p:oleObj>
              </mc:Choice>
              <mc:Fallback>
                <p:oleObj name="公式" r:id="rId10" imgW="1536033" imgH="393529" progId="Equation.3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141812"/>
                        <a:ext cx="4033837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6" name="Line 13"/>
          <p:cNvSpPr>
            <a:spLocks noChangeShapeType="1"/>
          </p:cNvSpPr>
          <p:nvPr/>
        </p:nvSpPr>
        <p:spPr bwMode="auto">
          <a:xfrm>
            <a:off x="1186235" y="3933974"/>
            <a:ext cx="3603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1517" name="Line 14"/>
          <p:cNvSpPr>
            <a:spLocks noChangeShapeType="1"/>
          </p:cNvSpPr>
          <p:nvPr/>
        </p:nvSpPr>
        <p:spPr bwMode="auto">
          <a:xfrm>
            <a:off x="827460" y="3789512"/>
            <a:ext cx="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1518" name="Line 15"/>
          <p:cNvSpPr>
            <a:spLocks noChangeShapeType="1"/>
          </p:cNvSpPr>
          <p:nvPr/>
        </p:nvSpPr>
        <p:spPr bwMode="auto">
          <a:xfrm flipH="1">
            <a:off x="1330995" y="5117233"/>
            <a:ext cx="756667" cy="760312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1519" name="Oval 16"/>
          <p:cNvSpPr>
            <a:spLocks noChangeArrowheads="1"/>
          </p:cNvSpPr>
          <p:nvPr/>
        </p:nvSpPr>
        <p:spPr bwMode="auto">
          <a:xfrm>
            <a:off x="2483123" y="4448324"/>
            <a:ext cx="863600" cy="720725"/>
          </a:xfrm>
          <a:prstGeom prst="ellipse">
            <a:avLst/>
          </a:prstGeom>
          <a:noFill/>
          <a:ln w="19050">
            <a:solidFill>
              <a:srgbClr val="008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1520" name="Text Box 19"/>
          <p:cNvSpPr txBox="1">
            <a:spLocks noChangeArrowheads="1"/>
          </p:cNvSpPr>
          <p:nvPr/>
        </p:nvSpPr>
        <p:spPr bwMode="auto">
          <a:xfrm>
            <a:off x="4523529" y="1844824"/>
            <a:ext cx="414655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一个电子（系统）在电磁场中</a:t>
            </a:r>
          </a:p>
        </p:txBody>
      </p:sp>
      <p:sp>
        <p:nvSpPr>
          <p:cNvPr id="21521" name="Text Box 20"/>
          <p:cNvSpPr txBox="1">
            <a:spLocks noChangeArrowheads="1"/>
          </p:cNvSpPr>
          <p:nvPr/>
        </p:nvSpPr>
        <p:spPr bwMode="auto">
          <a:xfrm>
            <a:off x="4667992" y="3254623"/>
            <a:ext cx="110799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无微扰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151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64254"/>
              </p:ext>
            </p:extLst>
          </p:nvPr>
        </p:nvGraphicFramePr>
        <p:xfrm>
          <a:off x="4771973" y="3741886"/>
          <a:ext cx="363378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46" name="公式" r:id="rId12" imgW="1384200" imgH="241200" progId="Equation.3">
                  <p:embed/>
                </p:oleObj>
              </mc:Choice>
              <mc:Fallback>
                <p:oleObj name="公式" r:id="rId12" imgW="1384200" imgH="241200" progId="Equation.3">
                  <p:embed/>
                  <p:pic>
                    <p:nvPicPr>
                      <p:cNvPr id="0" name="Picture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1973" y="3741886"/>
                        <a:ext cx="3633787" cy="63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67992" y="5588223"/>
            <a:ext cx="4152480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两侧左乘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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m</a:t>
            </a:r>
            <a:r>
              <a:rPr lang="en-US" altLang="zh-CN" sz="2400" baseline="30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*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(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,t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),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并空间积分；</a:t>
            </a:r>
            <a:endParaRPr lang="en-US" altLang="zh-CN" sz="24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Symbol"/>
            </a:endParaRPr>
          </a:p>
          <a:p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零级波函项左右相抵后：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5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光场</a:t>
            </a:r>
            <a:r>
              <a:rPr lang="zh-CN" altLang="en-US" dirty="0" smtClean="0"/>
              <a:t>微扰算符的形式</a:t>
            </a:r>
          </a:p>
        </p:txBody>
      </p:sp>
      <p:sp>
        <p:nvSpPr>
          <p:cNvPr id="245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824966"/>
            <a:ext cx="7772400" cy="5048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3400" dirty="0" smtClean="0"/>
              <a:t>电子在电磁场中，非保守力场，用矢势</a:t>
            </a:r>
            <a:endParaRPr lang="zh-CN" alt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dirty="0" smtClean="0"/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896342"/>
              </p:ext>
            </p:extLst>
          </p:nvPr>
        </p:nvGraphicFramePr>
        <p:xfrm>
          <a:off x="611560" y="2542508"/>
          <a:ext cx="5388643" cy="1110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55" name="公式" r:id="rId3" imgW="2095200" imgH="431640" progId="Equation.3">
                  <p:embed/>
                </p:oleObj>
              </mc:Choice>
              <mc:Fallback>
                <p:oleObj name="公式" r:id="rId3" imgW="2095200" imgH="431640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542508"/>
                        <a:ext cx="5388643" cy="11109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227761"/>
              </p:ext>
            </p:extLst>
          </p:nvPr>
        </p:nvGraphicFramePr>
        <p:xfrm>
          <a:off x="611560" y="3595695"/>
          <a:ext cx="2919412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56" name="公式" r:id="rId5" imgW="1015920" imgH="431640" progId="Equation.3">
                  <p:embed/>
                </p:oleObj>
              </mc:Choice>
              <mc:Fallback>
                <p:oleObj name="公式" r:id="rId5" imgW="1015920" imgH="431640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595695"/>
                        <a:ext cx="2919412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6"/>
          <p:cNvSpPr txBox="1">
            <a:spLocks noChangeArrowheads="1"/>
          </p:cNvSpPr>
          <p:nvPr/>
        </p:nvSpPr>
        <p:spPr bwMode="auto">
          <a:xfrm>
            <a:off x="4114800" y="3937751"/>
            <a:ext cx="4494213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略去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baseline="30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项；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对易；与无场时的电子能量比较可得微扰。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681797" y="5158576"/>
            <a:ext cx="2148643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与</a:t>
            </a:r>
            <a:r>
              <a:rPr lang="en-US" altLang="zh-CN" sz="24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的关系：</a:t>
            </a:r>
          </a:p>
        </p:txBody>
      </p:sp>
      <p:graphicFrame>
        <p:nvGraphicFramePr>
          <p:cNvPr id="2458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43408"/>
              </p:ext>
            </p:extLst>
          </p:nvPr>
        </p:nvGraphicFramePr>
        <p:xfrm>
          <a:off x="2627784" y="4997592"/>
          <a:ext cx="20034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57" name="公式" r:id="rId7" imgW="1002865" imgH="393529" progId="Equation.3">
                  <p:embed/>
                </p:oleObj>
              </mc:Choice>
              <mc:Fallback>
                <p:oleObj name="公式" r:id="rId7" imgW="1002865" imgH="393529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997592"/>
                        <a:ext cx="2003425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Text Box 12"/>
          <p:cNvSpPr txBox="1">
            <a:spLocks noChangeArrowheads="1"/>
          </p:cNvSpPr>
          <p:nvPr/>
        </p:nvSpPr>
        <p:spPr bwMode="auto">
          <a:xfrm>
            <a:off x="6081672" y="5118874"/>
            <a:ext cx="2251235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的具体形式？</a:t>
            </a:r>
          </a:p>
        </p:txBody>
      </p:sp>
      <p:sp>
        <p:nvSpPr>
          <p:cNvPr id="24588" name="Text Box 7"/>
          <p:cNvSpPr txBox="1">
            <a:spLocks noChangeArrowheads="1"/>
          </p:cNvSpPr>
          <p:nvPr/>
        </p:nvSpPr>
        <p:spPr bwMode="auto">
          <a:xfrm>
            <a:off x="6111329" y="2542508"/>
            <a:ext cx="2645570" cy="120032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为动量算符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ħ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  <a:sym typeface="Symbol"/>
              </a:rPr>
              <a:t>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为电磁场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矢势</a:t>
            </a:r>
            <a:endParaRPr lang="en-US" altLang="zh-CN" sz="24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q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为基本电荷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6535322" y="6231974"/>
            <a:ext cx="1797585" cy="463846"/>
          </a:xfrm>
          <a:prstGeom prst="rect">
            <a:avLst/>
          </a:prstGeom>
          <a:noFill/>
          <a:ln w="19050">
            <a:solidFill>
              <a:srgbClr val="C0C0C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半经典</a:t>
            </a:r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理论 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5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Interband</a:t>
            </a:r>
            <a:r>
              <a:rPr lang="en-US" altLang="zh-CN" dirty="0"/>
              <a:t> </a:t>
            </a:r>
            <a:r>
              <a:rPr lang="en-US" altLang="zh-CN" dirty="0" smtClean="0"/>
              <a:t>absorption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80881" y="1958209"/>
            <a:ext cx="4059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Photon 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excites electron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from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filled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 valence </a:t>
            </a: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to </a:t>
            </a:r>
            <a:r>
              <a:rPr lang="en-US" altLang="zh-CN" sz="28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empty</a:t>
            </a: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conduction </a:t>
            </a: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band</a:t>
            </a:r>
          </a:p>
          <a:p>
            <a:pPr>
              <a:spcBef>
                <a:spcPts val="0"/>
              </a:spcBef>
            </a:pP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Fundamental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absorption edge at </a:t>
            </a:r>
            <a:r>
              <a:rPr lang="en-US" altLang="zh-CN" sz="2800" b="1" i="1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800" b="1" baseline="-250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endParaRPr lang="en-US" altLang="zh-CN" sz="2800" b="1" baseline="-25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spcBef>
                <a:spcPts val="0"/>
              </a:spcBef>
            </a:pP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Process creates an</a:t>
            </a:r>
          </a:p>
          <a:p>
            <a:pPr>
              <a:spcBef>
                <a:spcPts val="0"/>
              </a:spcBef>
            </a:pP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lectron–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h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ole pair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1274" y="1958209"/>
            <a:ext cx="4003583" cy="4022204"/>
            <a:chOff x="685800" y="1916832"/>
            <a:chExt cx="4003583" cy="402220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16832"/>
              <a:ext cx="4003583" cy="4022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接连接符 6"/>
            <p:cNvCxnSpPr/>
            <p:nvPr/>
          </p:nvCxnSpPr>
          <p:spPr bwMode="auto">
            <a:xfrm>
              <a:off x="1691680" y="3501008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1691680" y="3594820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691680" y="3351412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691680" y="3429000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1691680" y="5517232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691680" y="5445224"/>
              <a:ext cx="2448272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22"/>
            <p:cNvSpPr txBox="1"/>
            <p:nvPr/>
          </p:nvSpPr>
          <p:spPr>
            <a:xfrm>
              <a:off x="2411760" y="5137810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●</a:t>
              </a: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3131840" y="516743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●●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8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1812" y="34806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跃迁动量矩阵元</a:t>
            </a:r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465588"/>
              </p:ext>
            </p:extLst>
          </p:nvPr>
        </p:nvGraphicFramePr>
        <p:xfrm>
          <a:off x="639763" y="3068638"/>
          <a:ext cx="62801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91" name="公式" r:id="rId3" imgW="2819160" imgH="431640" progId="Equation.3">
                  <p:embed/>
                </p:oleObj>
              </mc:Choice>
              <mc:Fallback>
                <p:oleObj name="公式" r:id="rId3" imgW="2819160" imgH="431640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3068638"/>
                        <a:ext cx="6280150" cy="9604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189500"/>
              </p:ext>
            </p:extLst>
          </p:nvPr>
        </p:nvGraphicFramePr>
        <p:xfrm>
          <a:off x="690563" y="2411413"/>
          <a:ext cx="44132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92" name="公式" r:id="rId5" imgW="1917360" imgH="241200" progId="Equation.3">
                  <p:embed/>
                </p:oleObj>
              </mc:Choice>
              <mc:Fallback>
                <p:oleObj name="公式" r:id="rId5" imgW="1917360" imgH="241200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411413"/>
                        <a:ext cx="4413250" cy="552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15"/>
          <p:cNvSpPr txBox="1">
            <a:spLocks noChangeArrowheads="1"/>
          </p:cNvSpPr>
          <p:nvPr/>
        </p:nvSpPr>
        <p:spPr bwMode="auto">
          <a:xfrm>
            <a:off x="539750" y="1773238"/>
            <a:ext cx="2643970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设微扰是简谐的。</a:t>
            </a:r>
          </a:p>
        </p:txBody>
      </p:sp>
      <p:sp>
        <p:nvSpPr>
          <p:cNvPr id="25608" name="Line 21"/>
          <p:cNvSpPr>
            <a:spLocks noChangeShapeType="1"/>
          </p:cNvSpPr>
          <p:nvPr/>
        </p:nvSpPr>
        <p:spPr bwMode="auto">
          <a:xfrm>
            <a:off x="899592" y="4726782"/>
            <a:ext cx="0" cy="430212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560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438273"/>
              </p:ext>
            </p:extLst>
          </p:nvPr>
        </p:nvGraphicFramePr>
        <p:xfrm>
          <a:off x="606425" y="4972050"/>
          <a:ext cx="4370388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93" name="公式" r:id="rId7" imgW="2070000" imgH="914400" progId="Equation.3">
                  <p:embed/>
                </p:oleObj>
              </mc:Choice>
              <mc:Fallback>
                <p:oleObj name="公式" r:id="rId7" imgW="2070000" imgH="914400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4972050"/>
                        <a:ext cx="4370388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Line 24"/>
          <p:cNvSpPr>
            <a:spLocks noChangeShapeType="1"/>
          </p:cNvSpPr>
          <p:nvPr/>
        </p:nvSpPr>
        <p:spPr bwMode="auto">
          <a:xfrm>
            <a:off x="2391558" y="6741368"/>
            <a:ext cx="7921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610" name="Text Box 26"/>
          <p:cNvSpPr txBox="1">
            <a:spLocks noChangeArrowheads="1"/>
          </p:cNvSpPr>
          <p:nvPr/>
        </p:nvSpPr>
        <p:spPr bwMode="auto">
          <a:xfrm>
            <a:off x="2916238" y="1773238"/>
            <a:ext cx="359997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矢势单位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矢；</a:t>
            </a:r>
            <a:r>
              <a:rPr lang="en-US" altLang="zh-CN" sz="2400" b="1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光波矢 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</a:t>
            </a:r>
            <a:endParaRPr lang="en-US" altLang="zh-CN" sz="2400" baseline="-250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560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78579"/>
              </p:ext>
            </p:extLst>
          </p:nvPr>
        </p:nvGraphicFramePr>
        <p:xfrm>
          <a:off x="800100" y="4000500"/>
          <a:ext cx="25463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94" name="公式" r:id="rId9" imgW="1168200" imgH="431640" progId="Equation.3">
                  <p:embed/>
                </p:oleObj>
              </mc:Choice>
              <mc:Fallback>
                <p:oleObj name="公式" r:id="rId9" imgW="1168200" imgH="431640" progId="Equation.3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000500"/>
                        <a:ext cx="2546350" cy="941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1" name="Line 29"/>
          <p:cNvSpPr>
            <a:spLocks noChangeShapeType="1"/>
          </p:cNvSpPr>
          <p:nvPr/>
        </p:nvSpPr>
        <p:spPr bwMode="auto">
          <a:xfrm>
            <a:off x="3275856" y="4025106"/>
            <a:ext cx="194421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612" name="Line 31"/>
          <p:cNvSpPr>
            <a:spLocks noChangeShapeType="1"/>
          </p:cNvSpPr>
          <p:nvPr/>
        </p:nvSpPr>
        <p:spPr bwMode="auto">
          <a:xfrm>
            <a:off x="1475656" y="4941888"/>
            <a:ext cx="201612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71744" name="Text Box 32"/>
          <p:cNvSpPr txBox="1">
            <a:spLocks noChangeArrowheads="1"/>
          </p:cNvSpPr>
          <p:nvPr/>
        </p:nvSpPr>
        <p:spPr bwMode="auto">
          <a:xfrm>
            <a:off x="4099719" y="4775765"/>
            <a:ext cx="2663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略去了光子波矢</a:t>
            </a:r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</a:t>
            </a:r>
            <a:endParaRPr lang="en-US" altLang="zh-CN" sz="2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614" name="Rectangle 33"/>
          <p:cNvSpPr>
            <a:spLocks noChangeArrowheads="1"/>
          </p:cNvSpPr>
          <p:nvPr/>
        </p:nvSpPr>
        <p:spPr bwMode="auto">
          <a:xfrm>
            <a:off x="5436096" y="5934765"/>
            <a:ext cx="3203575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跃迁动量矩阵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元</a:t>
            </a:r>
            <a:endParaRPr lang="en-US" altLang="zh-CN" sz="2400" dirty="0" smtClean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</a:t>
            </a:r>
            <a:r>
              <a:rPr lang="en-US" altLang="zh-CN" sz="2400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Vs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偶极跃迁矩阵元）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5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nimBg="1"/>
      <p:bldP spid="25609" grpId="0" animBg="1"/>
      <p:bldP spid="25612" grpId="0" animBg="1"/>
      <p:bldP spid="371744" grpId="0"/>
      <p:bldP spid="256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zh-CN" altLang="en-US" dirty="0">
                <a:solidFill>
                  <a:srgbClr val="000000"/>
                </a:solidFill>
                <a:cs typeface="+mn-cs"/>
              </a:rPr>
              <a:t>跃迁动量矩阵元</a:t>
            </a:r>
            <a:r>
              <a:rPr lang="en-US" altLang="zh-CN" dirty="0">
                <a:solidFill>
                  <a:srgbClr val="000000"/>
                </a:solidFill>
                <a:cs typeface="+mn-cs"/>
              </a:rPr>
              <a:t>VS</a:t>
            </a:r>
            <a:r>
              <a:rPr lang="zh-CN" altLang="en-US" dirty="0">
                <a:solidFill>
                  <a:srgbClr val="000000"/>
                </a:solidFill>
                <a:cs typeface="+mn-cs"/>
              </a:rPr>
              <a:t>偶极</a:t>
            </a:r>
            <a:r>
              <a:rPr lang="zh-CN" altLang="en-US" dirty="0" smtClean="0">
                <a:solidFill>
                  <a:srgbClr val="000000"/>
                </a:solidFill>
                <a:cs typeface="+mn-cs"/>
              </a:rPr>
              <a:t>跃迁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41621"/>
              </p:ext>
            </p:extLst>
          </p:nvPr>
        </p:nvGraphicFramePr>
        <p:xfrm>
          <a:off x="741933" y="2349500"/>
          <a:ext cx="4910187" cy="844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72" name="公式" r:id="rId4" imgW="2286000" imgH="393480" progId="Equation.3">
                  <p:embed/>
                </p:oleObj>
              </mc:Choice>
              <mc:Fallback>
                <p:oleObj name="公式" r:id="rId4" imgW="2286000" imgH="39348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33" y="2349500"/>
                        <a:ext cx="4910187" cy="844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8"/>
          <p:cNvSpPr txBox="1"/>
          <p:nvPr/>
        </p:nvSpPr>
        <p:spPr>
          <a:xfrm>
            <a:off x="741933" y="1625897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(Dirac ) Interaction picture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644008" y="6314281"/>
            <a:ext cx="43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Fox, P346; </a:t>
            </a:r>
            <a:r>
              <a:rPr lang="zh-CN" altLang="en-US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量子力学</a:t>
            </a:r>
            <a:r>
              <a:rPr lang="en-US" altLang="zh-CN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曾谨言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4</a:t>
            </a:r>
            <a:r>
              <a:rPr lang="en-US" altLang="zh-CN" sz="1800" baseline="30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th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80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ed</a:t>
            </a:r>
            <a:r>
              <a:rPr lang="en-US" altLang="zh-CN" sz="1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 P165</a:t>
            </a:r>
            <a:endParaRPr lang="zh-CN" altLang="en-US" sz="1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428416"/>
              </p:ext>
            </p:extLst>
          </p:nvPr>
        </p:nvGraphicFramePr>
        <p:xfrm>
          <a:off x="741933" y="3437240"/>
          <a:ext cx="4283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73" name="公式" r:id="rId6" imgW="1942920" imgH="393480" progId="Equation.3">
                  <p:embed/>
                </p:oleObj>
              </mc:Choice>
              <mc:Fallback>
                <p:oleObj name="公式" r:id="rId6" imgW="1942920" imgH="39348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33" y="3437240"/>
                        <a:ext cx="4283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2"/>
          <p:cNvSpPr txBox="1"/>
          <p:nvPr/>
        </p:nvSpPr>
        <p:spPr>
          <a:xfrm>
            <a:off x="6588224" y="2420888"/>
            <a:ext cx="330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endParaRPr lang="zh-CN" altLang="en-US" sz="2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429075"/>
              </p:ext>
            </p:extLst>
          </p:nvPr>
        </p:nvGraphicFramePr>
        <p:xfrm>
          <a:off x="735708" y="4518184"/>
          <a:ext cx="76565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74" name="公式" r:id="rId8" imgW="3492360" imgH="660240" progId="Equation.3">
                  <p:embed/>
                </p:oleObj>
              </mc:Choice>
              <mc:Fallback>
                <p:oleObj name="公式" r:id="rId8" imgW="3492360" imgH="660240" progId="Equation.3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708" y="4518184"/>
                        <a:ext cx="765651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9"/>
          <p:cNvSpPr txBox="1"/>
          <p:nvPr/>
        </p:nvSpPr>
        <p:spPr>
          <a:xfrm>
            <a:off x="7510811" y="5589240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note</a:t>
            </a:r>
            <a:endParaRPr lang="zh-CN" altLang="en-US" sz="2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2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zh-CN" altLang="en-US" dirty="0">
                <a:solidFill>
                  <a:srgbClr val="000000"/>
                </a:solidFill>
                <a:cs typeface="+mn-cs"/>
              </a:rPr>
              <a:t>跃迁动量矩阵元</a:t>
            </a:r>
            <a:r>
              <a:rPr lang="en-US" altLang="zh-CN" dirty="0">
                <a:solidFill>
                  <a:srgbClr val="000000"/>
                </a:solidFill>
                <a:cs typeface="+mn-cs"/>
              </a:rPr>
              <a:t>VS</a:t>
            </a:r>
            <a:r>
              <a:rPr lang="zh-CN" altLang="en-US" dirty="0">
                <a:solidFill>
                  <a:srgbClr val="000000"/>
                </a:solidFill>
                <a:cs typeface="+mn-cs"/>
              </a:rPr>
              <a:t>偶极</a:t>
            </a:r>
            <a:r>
              <a:rPr lang="zh-CN" altLang="en-US" dirty="0" smtClean="0">
                <a:solidFill>
                  <a:srgbClr val="000000"/>
                </a:solidFill>
                <a:cs typeface="+mn-cs"/>
              </a:rPr>
              <a:t>跃迁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50487"/>
              </p:ext>
            </p:extLst>
          </p:nvPr>
        </p:nvGraphicFramePr>
        <p:xfrm>
          <a:off x="650875" y="1698874"/>
          <a:ext cx="29670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08" name="公式" r:id="rId3" imgW="1333440" imgH="431640" progId="Equation.3">
                  <p:embed/>
                </p:oleObj>
              </mc:Choice>
              <mc:Fallback>
                <p:oleObj name="公式" r:id="rId3" imgW="1333440" imgH="43164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1698874"/>
                        <a:ext cx="2967037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60333"/>
              </p:ext>
            </p:extLst>
          </p:nvPr>
        </p:nvGraphicFramePr>
        <p:xfrm>
          <a:off x="4572000" y="1843212"/>
          <a:ext cx="334168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09" name="公式" r:id="rId5" imgW="1523880" imgH="253800" progId="Equation.3">
                  <p:embed/>
                </p:oleObj>
              </mc:Choice>
              <mc:Fallback>
                <p:oleObj name="公式" r:id="rId5" imgW="1523880" imgH="25380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43212"/>
                        <a:ext cx="3341688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01300"/>
              </p:ext>
            </p:extLst>
          </p:nvPr>
        </p:nvGraphicFramePr>
        <p:xfrm>
          <a:off x="2536626" y="2819574"/>
          <a:ext cx="46164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0" name="公式" r:id="rId7" imgW="2108160" imgH="507960" progId="Equation.3">
                  <p:embed/>
                </p:oleObj>
              </mc:Choice>
              <mc:Fallback>
                <p:oleObj name="公式" r:id="rId7" imgW="2108160" imgH="50796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626" y="2819574"/>
                        <a:ext cx="46164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516216" y="3504265"/>
            <a:ext cx="2307106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 </a:t>
            </a:r>
            <a:r>
              <a:rPr lang="zh-CN" altLang="en-US" sz="18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矢势单位</a:t>
            </a:r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</a:t>
            </a:r>
            <a:r>
              <a:rPr lang="en-US" altLang="zh-CN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A</a:t>
            </a:r>
            <a:r>
              <a:rPr lang="en-US" altLang="zh-CN" sz="1800" baseline="-250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常数</a:t>
            </a:r>
            <a:endParaRPr lang="zh-CN" altLang="en-US" sz="1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 flipH="1">
            <a:off x="6444208" y="2294255"/>
            <a:ext cx="944488" cy="630689"/>
          </a:xfrm>
          <a:prstGeom prst="straightConnector1">
            <a:avLst/>
          </a:prstGeom>
          <a:noFill/>
          <a:ln w="38100" cap="flat" cmpd="thinThick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29121"/>
              </p:ext>
            </p:extLst>
          </p:nvPr>
        </p:nvGraphicFramePr>
        <p:xfrm>
          <a:off x="704905" y="4356522"/>
          <a:ext cx="40608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1" name="公式" r:id="rId9" imgW="2031840" imgH="228600" progId="Equation.3">
                  <p:embed/>
                </p:oleObj>
              </mc:Choice>
              <mc:Fallback>
                <p:oleObj name="公式" r:id="rId9" imgW="2031840" imgH="228600" progId="Equation.3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05" y="4356522"/>
                        <a:ext cx="40608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 bwMode="auto">
          <a:xfrm flipV="1">
            <a:off x="5220072" y="3889075"/>
            <a:ext cx="0" cy="476029"/>
          </a:xfrm>
          <a:prstGeom prst="straightConnector1">
            <a:avLst/>
          </a:prstGeom>
          <a:noFill/>
          <a:ln w="38100" cap="flat" cmpd="thinThick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16781"/>
              </p:ext>
            </p:extLst>
          </p:nvPr>
        </p:nvGraphicFramePr>
        <p:xfrm>
          <a:off x="5076056" y="4221088"/>
          <a:ext cx="17002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2" name="公式" r:id="rId11" imgW="850680" imgH="431640" progId="Equation.3">
                  <p:embed/>
                </p:oleObj>
              </mc:Choice>
              <mc:Fallback>
                <p:oleObj name="公式" r:id="rId11" imgW="850680" imgH="431640" progId="Equation.3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4221088"/>
                        <a:ext cx="17002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 bwMode="auto">
          <a:xfrm flipH="1">
            <a:off x="3779912" y="2330450"/>
            <a:ext cx="1080120" cy="559842"/>
          </a:xfrm>
          <a:prstGeom prst="straightConnector1">
            <a:avLst/>
          </a:prstGeom>
          <a:noFill/>
          <a:ln w="38100" cap="flat" cmpd="thinThick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62457"/>
              </p:ext>
            </p:extLst>
          </p:nvPr>
        </p:nvGraphicFramePr>
        <p:xfrm>
          <a:off x="660401" y="5157192"/>
          <a:ext cx="3839592" cy="5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3" name="公式" r:id="rId13" imgW="1803240" imgH="253800" progId="Equation.3">
                  <p:embed/>
                </p:oleObj>
              </mc:Choice>
              <mc:Fallback>
                <p:oleObj name="公式" r:id="rId13" imgW="1803240" imgH="253800" progId="Equation.3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1" y="5157192"/>
                        <a:ext cx="3839592" cy="540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任意多边形 13"/>
          <p:cNvSpPr/>
          <p:nvPr/>
        </p:nvSpPr>
        <p:spPr>
          <a:xfrm>
            <a:off x="251520" y="2365102"/>
            <a:ext cx="360040" cy="771623"/>
          </a:xfrm>
          <a:custGeom>
            <a:avLst/>
            <a:gdLst>
              <a:gd name="connsiteX0" fmla="*/ 392053 w 392053"/>
              <a:gd name="connsiteY0" fmla="*/ 0 h 3575050"/>
              <a:gd name="connsiteX1" fmla="*/ 74553 w 392053"/>
              <a:gd name="connsiteY1" fmla="*/ 806450 h 3575050"/>
              <a:gd name="connsiteX2" fmla="*/ 30103 w 392053"/>
              <a:gd name="connsiteY2" fmla="*/ 1993900 h 3575050"/>
              <a:gd name="connsiteX3" fmla="*/ 23753 w 392053"/>
              <a:gd name="connsiteY3" fmla="*/ 3028950 h 3575050"/>
              <a:gd name="connsiteX4" fmla="*/ 347603 w 392053"/>
              <a:gd name="connsiteY4" fmla="*/ 3575050 h 357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053" h="3575050">
                <a:moveTo>
                  <a:pt x="392053" y="0"/>
                </a:moveTo>
                <a:cubicBezTo>
                  <a:pt x="263465" y="237066"/>
                  <a:pt x="134878" y="474133"/>
                  <a:pt x="74553" y="806450"/>
                </a:cubicBezTo>
                <a:cubicBezTo>
                  <a:pt x="14228" y="1138767"/>
                  <a:pt x="38570" y="1623483"/>
                  <a:pt x="30103" y="1993900"/>
                </a:cubicBezTo>
                <a:cubicBezTo>
                  <a:pt x="21636" y="2364317"/>
                  <a:pt x="-29164" y="2765425"/>
                  <a:pt x="23753" y="3028950"/>
                </a:cubicBezTo>
                <a:cubicBezTo>
                  <a:pt x="76670" y="3292475"/>
                  <a:pt x="212136" y="3433762"/>
                  <a:pt x="347603" y="3575050"/>
                </a:cubicBezTo>
              </a:path>
            </a:pathLst>
          </a:custGeom>
          <a:noFill/>
          <a:ln>
            <a:solidFill>
              <a:srgbClr val="0070C0"/>
            </a:solidFill>
            <a:headEnd type="arrow" w="med" len="med"/>
            <a:tailEnd type="none" w="med" len="med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82610"/>
              </p:ext>
            </p:extLst>
          </p:nvPr>
        </p:nvGraphicFramePr>
        <p:xfrm>
          <a:off x="650875" y="6010275"/>
          <a:ext cx="61087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14" name="公式" r:id="rId15" imgW="3187440" imgH="253800" progId="Equation.3">
                  <p:embed/>
                </p:oleObj>
              </mc:Choice>
              <mc:Fallback>
                <p:oleObj name="公式" r:id="rId15" imgW="3187440" imgH="253800" progId="Equation.3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6010275"/>
                        <a:ext cx="61087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66"/>
          <p:cNvSpPr txBox="1"/>
          <p:nvPr/>
        </p:nvSpPr>
        <p:spPr>
          <a:xfrm>
            <a:off x="7427352" y="44185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1800" baseline="-250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电场幅值</a:t>
            </a:r>
            <a:endParaRPr lang="zh-CN" altLang="en-US" sz="1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TextBox 69"/>
          <p:cNvSpPr txBox="1"/>
          <p:nvPr/>
        </p:nvSpPr>
        <p:spPr>
          <a:xfrm>
            <a:off x="7319149" y="6084004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 err="1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</a:t>
            </a:r>
            <a:r>
              <a:rPr lang="en-US" altLang="zh-CN" sz="1800" i="1" baseline="-25000" dirty="0" err="1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</a:t>
            </a:r>
            <a:r>
              <a:rPr lang="en-US" altLang="zh-CN" sz="1800" i="1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电子电偶</a:t>
            </a:r>
            <a:r>
              <a:rPr lang="zh-CN" altLang="en-US" sz="18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极</a:t>
            </a:r>
            <a:endParaRPr lang="zh-CN" altLang="en-US" sz="1800" baseline="-250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75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偶极跃迁矩阵元</a:t>
            </a:r>
          </a:p>
        </p:txBody>
      </p:sp>
      <p:graphicFrame>
        <p:nvGraphicFramePr>
          <p:cNvPr id="4099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561373055"/>
              </p:ext>
            </p:extLst>
          </p:nvPr>
        </p:nvGraphicFramePr>
        <p:xfrm>
          <a:off x="2268538" y="1731963"/>
          <a:ext cx="2519362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46" name="公式" r:id="rId3" imgW="1269720" imgH="1041120" progId="Equation.3">
                  <p:embed/>
                </p:oleObj>
              </mc:Choice>
              <mc:Fallback>
                <p:oleObj name="公式" r:id="rId3" imgW="126972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31963"/>
                        <a:ext cx="2519362" cy="206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611560" y="4180109"/>
            <a:ext cx="39431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The electron state wave function:</a:t>
            </a:r>
          </a:p>
        </p:txBody>
      </p:sp>
      <p:graphicFrame>
        <p:nvGraphicFramePr>
          <p:cNvPr id="410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520983"/>
              </p:ext>
            </p:extLst>
          </p:nvPr>
        </p:nvGraphicFramePr>
        <p:xfrm>
          <a:off x="1964109" y="4496022"/>
          <a:ext cx="2552747" cy="794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47" name="Equation" r:id="rId5" imgW="1346200" imgH="419100" progId="Equation.3">
                  <p:embed/>
                </p:oleObj>
              </mc:Choice>
              <mc:Fallback>
                <p:oleObj name="Equation" r:id="rId5" imgW="1346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109" y="4496022"/>
                        <a:ext cx="2552747" cy="794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971596"/>
              </p:ext>
            </p:extLst>
          </p:nvPr>
        </p:nvGraphicFramePr>
        <p:xfrm>
          <a:off x="1937590" y="5342617"/>
          <a:ext cx="2654327" cy="768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48" name="Equation" r:id="rId7" imgW="1447800" imgH="419100" progId="Equation.3">
                  <p:embed/>
                </p:oleObj>
              </mc:Choice>
              <mc:Fallback>
                <p:oleObj name="Equation" r:id="rId7" imgW="1447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590" y="5342617"/>
                        <a:ext cx="2654327" cy="7684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631119"/>
              </p:ext>
            </p:extLst>
          </p:nvPr>
        </p:nvGraphicFramePr>
        <p:xfrm>
          <a:off x="5076056" y="1689893"/>
          <a:ext cx="37433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49" name="公式" r:id="rId9" imgW="2717640" imgH="393480" progId="Equation.3">
                  <p:embed/>
                </p:oleObj>
              </mc:Choice>
              <mc:Fallback>
                <p:oleObj name="公式" r:id="rId9" imgW="2717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1689893"/>
                        <a:ext cx="37433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305954"/>
              </p:ext>
            </p:extLst>
          </p:nvPr>
        </p:nvGraphicFramePr>
        <p:xfrm>
          <a:off x="5148064" y="4705036"/>
          <a:ext cx="3763128" cy="82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50" name="公式" r:id="rId11" imgW="1625400" imgH="355320" progId="Equation.3">
                  <p:embed/>
                </p:oleObj>
              </mc:Choice>
              <mc:Fallback>
                <p:oleObj name="公式" r:id="rId11" imgW="1625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705036"/>
                        <a:ext cx="3763128" cy="821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2" name="Text Box 21"/>
          <p:cNvSpPr txBox="1">
            <a:spLocks noChangeArrowheads="1"/>
          </p:cNvSpPr>
          <p:nvPr/>
        </p:nvSpPr>
        <p:spPr bwMode="auto">
          <a:xfrm>
            <a:off x="484188" y="1960562"/>
            <a:ext cx="16780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Perturbation:</a:t>
            </a:r>
          </a:p>
        </p:txBody>
      </p:sp>
      <p:sp>
        <p:nvSpPr>
          <p:cNvPr id="4113" name="Text Box 22"/>
          <p:cNvSpPr txBox="1">
            <a:spLocks noChangeArrowheads="1"/>
          </p:cNvSpPr>
          <p:nvPr/>
        </p:nvSpPr>
        <p:spPr bwMode="auto">
          <a:xfrm>
            <a:off x="323849" y="2312987"/>
            <a:ext cx="22137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Dipole moment:</a:t>
            </a:r>
          </a:p>
        </p:txBody>
      </p:sp>
      <p:sp>
        <p:nvSpPr>
          <p:cNvPr id="4114" name="Text Box 23"/>
          <p:cNvSpPr txBox="1">
            <a:spLocks noChangeArrowheads="1"/>
          </p:cNvSpPr>
          <p:nvPr/>
        </p:nvSpPr>
        <p:spPr bwMode="auto">
          <a:xfrm>
            <a:off x="519113" y="2716212"/>
            <a:ext cx="15080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Light wave:</a:t>
            </a:r>
          </a:p>
        </p:txBody>
      </p:sp>
      <p:sp>
        <p:nvSpPr>
          <p:cNvPr id="4115" name="Text Box 24"/>
          <p:cNvSpPr txBox="1">
            <a:spLocks noChangeArrowheads="1"/>
          </p:cNvSpPr>
          <p:nvPr/>
        </p:nvSpPr>
        <p:spPr bwMode="auto">
          <a:xfrm>
            <a:off x="611560" y="4648422"/>
            <a:ext cx="8894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Initial:</a:t>
            </a:r>
          </a:p>
        </p:txBody>
      </p:sp>
      <p:sp>
        <p:nvSpPr>
          <p:cNvPr id="4116" name="Text Box 25"/>
          <p:cNvSpPr txBox="1">
            <a:spLocks noChangeArrowheads="1"/>
          </p:cNvSpPr>
          <p:nvPr/>
        </p:nvSpPr>
        <p:spPr bwMode="auto">
          <a:xfrm>
            <a:off x="632198" y="5216747"/>
            <a:ext cx="2292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117" name="Text Box 26"/>
          <p:cNvSpPr txBox="1">
            <a:spLocks noChangeArrowheads="1"/>
          </p:cNvSpPr>
          <p:nvPr/>
        </p:nvSpPr>
        <p:spPr bwMode="auto">
          <a:xfrm>
            <a:off x="648073" y="5526726"/>
            <a:ext cx="8459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Final: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932040" y="1484784"/>
            <a:ext cx="0" cy="5109097"/>
          </a:xfrm>
          <a:prstGeom prst="line">
            <a:avLst/>
          </a:prstGeom>
          <a:noFill/>
          <a:ln w="28575" cap="flat" cmpd="thinThick" algn="ctr">
            <a:solidFill>
              <a:srgbClr val="00B0F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364088" y="6186273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Fox, 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固体光学性质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p52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719843"/>
              </p:ext>
            </p:extLst>
          </p:nvPr>
        </p:nvGraphicFramePr>
        <p:xfrm>
          <a:off x="5436096" y="2888021"/>
          <a:ext cx="2448272" cy="12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51" name="公式" r:id="rId13" imgW="1371600" imgH="723600" progId="Equation.3">
                  <p:embed/>
                </p:oleObj>
              </mc:Choice>
              <mc:Fallback>
                <p:oleObj name="公式" r:id="rId13" imgW="137160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6096" y="2888021"/>
                        <a:ext cx="2448272" cy="12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3805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1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7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0" y="476250"/>
            <a:ext cx="9144000" cy="9366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吸收系数的一般形式</a:t>
            </a:r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34497783"/>
              </p:ext>
            </p:extLst>
          </p:nvPr>
        </p:nvGraphicFramePr>
        <p:xfrm>
          <a:off x="547387" y="2797384"/>
          <a:ext cx="937145" cy="56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89" name="公式" r:id="rId4" imgW="647640" imgH="393480" progId="Equation.3">
                  <p:embed/>
                </p:oleObj>
              </mc:Choice>
              <mc:Fallback>
                <p:oleObj name="公式" r:id="rId4" imgW="647640" imgH="393480" progId="Equation.3">
                  <p:embed/>
                  <p:pic>
                    <p:nvPicPr>
                      <p:cNvPr id="0" name="Picture 65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87" y="2797384"/>
                        <a:ext cx="937145" cy="5686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34" name="Object 2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28177364"/>
              </p:ext>
            </p:extLst>
          </p:nvPr>
        </p:nvGraphicFramePr>
        <p:xfrm>
          <a:off x="5027102" y="1906509"/>
          <a:ext cx="331946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90" name="公式" r:id="rId6" imgW="1041120" imgH="177480" progId="Equation.3">
                  <p:embed/>
                </p:oleObj>
              </mc:Choice>
              <mc:Fallback>
                <p:oleObj name="公式" r:id="rId6" imgW="1041120" imgH="177480" progId="Equation.3">
                  <p:embed/>
                  <p:pic>
                    <p:nvPicPr>
                      <p:cNvPr id="0" name="Picture 66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102" y="1906509"/>
                        <a:ext cx="3319462" cy="566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60798" y="1983829"/>
            <a:ext cx="2881312" cy="2309813"/>
            <a:chOff x="158" y="1071"/>
            <a:chExt cx="1815" cy="1455"/>
          </a:xfrm>
        </p:grpSpPr>
        <p:sp>
          <p:nvSpPr>
            <p:cNvPr id="26637" name="AutoShape 7"/>
            <p:cNvSpPr>
              <a:spLocks noChangeArrowheads="1"/>
            </p:cNvSpPr>
            <p:nvPr/>
          </p:nvSpPr>
          <p:spPr bwMode="auto">
            <a:xfrm>
              <a:off x="748" y="1071"/>
              <a:ext cx="1225" cy="1134"/>
            </a:xfrm>
            <a:prstGeom prst="cube">
              <a:avLst>
                <a:gd name="adj" fmla="val 292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38" name="Line 8"/>
            <p:cNvSpPr>
              <a:spLocks noChangeShapeType="1"/>
            </p:cNvSpPr>
            <p:nvPr/>
          </p:nvSpPr>
          <p:spPr bwMode="auto">
            <a:xfrm flipH="1">
              <a:off x="975" y="1071"/>
              <a:ext cx="31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39" name="Line 9"/>
            <p:cNvSpPr>
              <a:spLocks noChangeShapeType="1"/>
            </p:cNvSpPr>
            <p:nvPr/>
          </p:nvSpPr>
          <p:spPr bwMode="auto">
            <a:xfrm>
              <a:off x="975" y="1434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0" name="Line 10"/>
            <p:cNvSpPr>
              <a:spLocks noChangeShapeType="1"/>
            </p:cNvSpPr>
            <p:nvPr/>
          </p:nvSpPr>
          <p:spPr bwMode="auto">
            <a:xfrm>
              <a:off x="385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1" name="Line 11"/>
            <p:cNvSpPr>
              <a:spLocks noChangeShapeType="1"/>
            </p:cNvSpPr>
            <p:nvPr/>
          </p:nvSpPr>
          <p:spPr bwMode="auto">
            <a:xfrm>
              <a:off x="385" y="152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2" name="Line 12"/>
            <p:cNvSpPr>
              <a:spLocks noChangeShapeType="1"/>
            </p:cNvSpPr>
            <p:nvPr/>
          </p:nvSpPr>
          <p:spPr bwMode="auto">
            <a:xfrm>
              <a:off x="385" y="166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3" name="Line 13"/>
            <p:cNvSpPr>
              <a:spLocks noChangeShapeType="1"/>
            </p:cNvSpPr>
            <p:nvPr/>
          </p:nvSpPr>
          <p:spPr bwMode="auto">
            <a:xfrm>
              <a:off x="385" y="179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4" name="Line 14"/>
            <p:cNvSpPr>
              <a:spLocks noChangeShapeType="1"/>
            </p:cNvSpPr>
            <p:nvPr/>
          </p:nvSpPr>
          <p:spPr bwMode="auto">
            <a:xfrm>
              <a:off x="385" y="19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5" name="Line 15"/>
            <p:cNvSpPr>
              <a:spLocks noChangeShapeType="1"/>
            </p:cNvSpPr>
            <p:nvPr/>
          </p:nvSpPr>
          <p:spPr bwMode="auto">
            <a:xfrm>
              <a:off x="385" y="206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6" name="Line 16"/>
            <p:cNvSpPr>
              <a:spLocks noChangeShapeType="1"/>
            </p:cNvSpPr>
            <p:nvPr/>
          </p:nvSpPr>
          <p:spPr bwMode="auto">
            <a:xfrm>
              <a:off x="385" y="220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7" name="Line 17"/>
            <p:cNvSpPr>
              <a:spLocks noChangeShapeType="1"/>
            </p:cNvSpPr>
            <p:nvPr/>
          </p:nvSpPr>
          <p:spPr bwMode="auto">
            <a:xfrm>
              <a:off x="612" y="116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8" name="Line 18"/>
            <p:cNvSpPr>
              <a:spLocks noChangeShapeType="1"/>
            </p:cNvSpPr>
            <p:nvPr/>
          </p:nvSpPr>
          <p:spPr bwMode="auto">
            <a:xfrm>
              <a:off x="521" y="125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9" name="Line 19"/>
            <p:cNvSpPr>
              <a:spLocks noChangeShapeType="1"/>
            </p:cNvSpPr>
            <p:nvPr/>
          </p:nvSpPr>
          <p:spPr bwMode="auto">
            <a:xfrm>
              <a:off x="703" y="107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0" name="Line 20"/>
            <p:cNvSpPr>
              <a:spLocks noChangeShapeType="1"/>
            </p:cNvSpPr>
            <p:nvPr/>
          </p:nvSpPr>
          <p:spPr bwMode="auto">
            <a:xfrm>
              <a:off x="476" y="1298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1" name="Line 21"/>
            <p:cNvSpPr>
              <a:spLocks noChangeShapeType="1"/>
            </p:cNvSpPr>
            <p:nvPr/>
          </p:nvSpPr>
          <p:spPr bwMode="auto">
            <a:xfrm>
              <a:off x="567" y="120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2" name="Line 22"/>
            <p:cNvSpPr>
              <a:spLocks noChangeShapeType="1"/>
            </p:cNvSpPr>
            <p:nvPr/>
          </p:nvSpPr>
          <p:spPr bwMode="auto">
            <a:xfrm>
              <a:off x="657" y="111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3" name="Line 23"/>
            <p:cNvSpPr>
              <a:spLocks noChangeShapeType="1"/>
            </p:cNvSpPr>
            <p:nvPr/>
          </p:nvSpPr>
          <p:spPr bwMode="auto">
            <a:xfrm>
              <a:off x="431" y="134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4" name="Text Box 24"/>
            <p:cNvSpPr txBox="1">
              <a:spLocks noChangeArrowheads="1"/>
            </p:cNvSpPr>
            <p:nvPr/>
          </p:nvSpPr>
          <p:spPr bwMode="auto">
            <a:xfrm>
              <a:off x="723" y="2235"/>
              <a:ext cx="30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dx</a:t>
              </a:r>
            </a:p>
          </p:txBody>
        </p:sp>
        <p:sp>
          <p:nvSpPr>
            <p:cNvPr id="26655" name="Text Box 25"/>
            <p:cNvSpPr txBox="1">
              <a:spLocks noChangeArrowheads="1"/>
            </p:cNvSpPr>
            <p:nvPr/>
          </p:nvSpPr>
          <p:spPr bwMode="auto">
            <a:xfrm>
              <a:off x="158" y="2218"/>
              <a:ext cx="53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Light</a:t>
              </a:r>
            </a:p>
          </p:txBody>
        </p:sp>
      </p:grpSp>
      <p:graphicFrame>
        <p:nvGraphicFramePr>
          <p:cNvPr id="2990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18800"/>
              </p:ext>
            </p:extLst>
          </p:nvPr>
        </p:nvGraphicFramePr>
        <p:xfrm>
          <a:off x="5638602" y="2873127"/>
          <a:ext cx="168275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91" name="公式" r:id="rId8" imgW="647640" imgH="393480" progId="Equation.3">
                  <p:embed/>
                </p:oleObj>
              </mc:Choice>
              <mc:Fallback>
                <p:oleObj name="公式" r:id="rId8" imgW="647640" imgH="393480" progId="Equation.3">
                  <p:embed/>
                  <p:pic>
                    <p:nvPicPr>
                      <p:cNvPr id="0" name="Picture 6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602" y="2873127"/>
                        <a:ext cx="1682750" cy="1023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36" name="Text Box 28"/>
          <p:cNvSpPr txBox="1">
            <a:spLocks noChangeArrowheads="1"/>
          </p:cNvSpPr>
          <p:nvPr/>
        </p:nvSpPr>
        <p:spPr bwMode="auto">
          <a:xfrm>
            <a:off x="4788024" y="4191230"/>
            <a:ext cx="402821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S,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光通量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入射到单位面积上的光功率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坡因廷矢量的大小 </a:t>
            </a:r>
          </a:p>
          <a:p>
            <a:r>
              <a:rPr lang="en-US" altLang="zh-CN" sz="2400" i="1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</a:t>
            </a:r>
            <a:r>
              <a:rPr lang="en-US" altLang="zh-CN" sz="2400" i="1" baseline="-250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fi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单位体积内单位时间内吸收的入射光子数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即单位体积吸收入射光的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速率</a:t>
            </a:r>
          </a:p>
        </p:txBody>
      </p:sp>
      <p:sp>
        <p:nvSpPr>
          <p:cNvPr id="299037" name="AutoShape 29"/>
          <p:cNvSpPr>
            <a:spLocks noChangeArrowheads="1"/>
          </p:cNvSpPr>
          <p:nvPr/>
        </p:nvSpPr>
        <p:spPr bwMode="auto">
          <a:xfrm>
            <a:off x="7809989" y="3237954"/>
            <a:ext cx="536575" cy="330200"/>
          </a:xfrm>
          <a:prstGeom prst="leftArrow">
            <a:avLst>
              <a:gd name="adj1" fmla="val 50000"/>
              <a:gd name="adj2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309113"/>
              </p:ext>
            </p:extLst>
          </p:nvPr>
        </p:nvGraphicFramePr>
        <p:xfrm>
          <a:off x="507190" y="5096372"/>
          <a:ext cx="41100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92" name="公式" r:id="rId10" imgW="1714320" imgH="393480" progId="Equation.3">
                  <p:embed/>
                </p:oleObj>
              </mc:Choice>
              <mc:Fallback>
                <p:oleObj name="公式" r:id="rId10" imgW="1714320" imgH="393480" progId="Equation.3">
                  <p:embed/>
                  <p:pic>
                    <p:nvPicPr>
                      <p:cNvPr id="0" name="Picture 6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90" y="5096372"/>
                        <a:ext cx="4110038" cy="9429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>
                            <a:lumMod val="85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46530" y="6255634"/>
            <a:ext cx="4366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 叶良修，半导体物理（上）</a:t>
            </a:r>
            <a:r>
              <a:rPr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P506</a:t>
            </a:r>
            <a:endParaRPr lang="zh-CN" altLang="en-US" sz="2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1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9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9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36" grpId="0" build="p"/>
      <p:bldP spid="2990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660697" y="297562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吸收系数的一般形式的推导</a:t>
            </a:r>
          </a:p>
        </p:txBody>
      </p:sp>
      <p:graphicFrame>
        <p:nvGraphicFramePr>
          <p:cNvPr id="301096" name="Object 40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63465011"/>
              </p:ext>
            </p:extLst>
          </p:nvPr>
        </p:nvGraphicFramePr>
        <p:xfrm>
          <a:off x="802481" y="4221088"/>
          <a:ext cx="19431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21" name="公式" r:id="rId4" imgW="838080" imgH="469800" progId="Equation.3">
                  <p:embed/>
                </p:oleObj>
              </mc:Choice>
              <mc:Fallback>
                <p:oleObj name="公式" r:id="rId4" imgW="838080" imgH="469800" progId="Equation.3">
                  <p:embed/>
                  <p:pic>
                    <p:nvPicPr>
                      <p:cNvPr id="0" name="Picture 6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481" y="4221088"/>
                        <a:ext cx="1943100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Text Box 6"/>
          <p:cNvSpPr txBox="1">
            <a:spLocks noChangeArrowheads="1"/>
          </p:cNvSpPr>
          <p:nvPr/>
        </p:nvSpPr>
        <p:spPr bwMode="auto">
          <a:xfrm>
            <a:off x="624711" y="1772097"/>
            <a:ext cx="2561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设光场的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矢势为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3010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86358"/>
              </p:ext>
            </p:extLst>
          </p:nvPr>
        </p:nvGraphicFramePr>
        <p:xfrm>
          <a:off x="1028700" y="5546725"/>
          <a:ext cx="14906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22" name="公式" r:id="rId6" imgW="647640" imgH="393480" progId="Equation.3">
                  <p:embed/>
                </p:oleObj>
              </mc:Choice>
              <mc:Fallback>
                <p:oleObj name="公式" r:id="rId6" imgW="647640" imgH="393480" progId="Equation.3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5546725"/>
                        <a:ext cx="1490663" cy="906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5292080" y="5918532"/>
            <a:ext cx="356379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至此</a:t>
            </a:r>
            <a:r>
              <a:rPr lang="en-US" altLang="zh-CN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只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须求出</a:t>
            </a:r>
            <a:r>
              <a:rPr lang="en-US" altLang="zh-CN" sz="2400" i="1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</a:t>
            </a:r>
            <a:r>
              <a:rPr lang="en-US" altLang="zh-CN" sz="2400" baseline="-25000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fi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即</a:t>
            </a:r>
            <a:r>
              <a:rPr lang="en-US" altLang="zh-CN" sz="2400" i="1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H’</a:t>
            </a:r>
            <a:r>
              <a:rPr lang="en-US" altLang="zh-CN" sz="2400" i="1" baseline="-25000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fi</a:t>
            </a:r>
            <a:endParaRPr lang="zh-CN" altLang="en-US" sz="2400" i="1" baseline="-25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1097" name="Text Box 41"/>
          <p:cNvSpPr txBox="1">
            <a:spLocks noChangeArrowheads="1"/>
          </p:cNvSpPr>
          <p:nvPr/>
        </p:nvSpPr>
        <p:spPr bwMode="auto">
          <a:xfrm>
            <a:off x="696148" y="3645024"/>
            <a:ext cx="36439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矢势表示的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poynting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矢量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</p:txBody>
      </p:sp>
      <p:graphicFrame>
        <p:nvGraphicFramePr>
          <p:cNvPr id="30109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905027"/>
              </p:ext>
            </p:extLst>
          </p:nvPr>
        </p:nvGraphicFramePr>
        <p:xfrm>
          <a:off x="696148" y="2492896"/>
          <a:ext cx="48006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23" name="公式" r:id="rId8" imgW="2070100" imgH="431800" progId="Equation.3">
                  <p:embed/>
                </p:oleObj>
              </mc:Choice>
              <mc:Fallback>
                <p:oleObj name="公式" r:id="rId8" imgW="2070100" imgH="431800" progId="Equation.3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48" y="2492896"/>
                        <a:ext cx="4800600" cy="100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100" name="Oval 44"/>
          <p:cNvSpPr>
            <a:spLocks noChangeArrowheads="1"/>
          </p:cNvSpPr>
          <p:nvPr/>
        </p:nvSpPr>
        <p:spPr bwMode="auto">
          <a:xfrm>
            <a:off x="1875710" y="5699675"/>
            <a:ext cx="433388" cy="1085048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158757" y="4653136"/>
            <a:ext cx="466506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推导：曾谨言 量子力学 </a:t>
            </a:r>
            <a:r>
              <a:rPr lang="zh-CN" altLang="en-US" sz="20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第四</a:t>
            </a:r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版 </a:t>
            </a:r>
            <a:r>
              <a:rPr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II</a:t>
            </a:r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P431</a:t>
            </a:r>
            <a:endParaRPr lang="zh-CN" altLang="en-US" sz="2000" i="1" baseline="-25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71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71" grpId="0"/>
      <p:bldP spid="301097" grpId="0"/>
      <p:bldP spid="301100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zh-CN" altLang="en-US" dirty="0">
                <a:solidFill>
                  <a:srgbClr val="000000"/>
                </a:solidFill>
                <a:cs typeface="+mn-cs"/>
              </a:rPr>
              <a:t>直接</a:t>
            </a:r>
            <a:r>
              <a:rPr lang="zh-CN" altLang="en-US" dirty="0" smtClean="0">
                <a:solidFill>
                  <a:srgbClr val="000000"/>
                </a:solidFill>
                <a:cs typeface="+mn-cs"/>
              </a:rPr>
              <a:t>禁带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372206"/>
              </p:ext>
            </p:extLst>
          </p:nvPr>
        </p:nvGraphicFramePr>
        <p:xfrm>
          <a:off x="807076" y="1628800"/>
          <a:ext cx="404812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94" name="公式" r:id="rId3" imgW="1562040" imgH="888840" progId="Equation.3">
                  <p:embed/>
                </p:oleObj>
              </mc:Choice>
              <mc:Fallback>
                <p:oleObj name="公式" r:id="rId3" imgW="1562040" imgH="888840" progId="Equation.3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076" y="1628800"/>
                        <a:ext cx="4048125" cy="230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710885"/>
              </p:ext>
            </p:extLst>
          </p:nvPr>
        </p:nvGraphicFramePr>
        <p:xfrm>
          <a:off x="5078268" y="3083525"/>
          <a:ext cx="2736305" cy="714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95" name="公式" r:id="rId5" imgW="26812890" imgH="7000875" progId="Equation.3">
                  <p:embed/>
                </p:oleObj>
              </mc:Choice>
              <mc:Fallback>
                <p:oleObj name="公式" r:id="rId5" imgW="26812890" imgH="7000875" progId="Equation.3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268" y="3083525"/>
                        <a:ext cx="2736305" cy="7146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8859787"/>
              </p:ext>
            </p:extLst>
          </p:nvPr>
        </p:nvGraphicFramePr>
        <p:xfrm>
          <a:off x="653460" y="4016400"/>
          <a:ext cx="45688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96" name="公式" r:id="rId7" imgW="1625400" imgH="266400" progId="Equation.3">
                  <p:embed/>
                </p:oleObj>
              </mc:Choice>
              <mc:Fallback>
                <p:oleObj name="公式" r:id="rId7" imgW="1625400" imgH="266400" progId="Equation.3">
                  <p:embed/>
                  <p:pic>
                    <p:nvPicPr>
                      <p:cNvPr id="4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60" y="4016400"/>
                        <a:ext cx="4568825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72615442"/>
              </p:ext>
            </p:extLst>
          </p:nvPr>
        </p:nvGraphicFramePr>
        <p:xfrm>
          <a:off x="685781" y="4941912"/>
          <a:ext cx="7975996" cy="187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97" name="公式" r:id="rId9" imgW="3352680" imgH="787320" progId="Equation.3">
                  <p:embed/>
                </p:oleObj>
              </mc:Choice>
              <mc:Fallback>
                <p:oleObj name="公式" r:id="rId9" imgW="3352680" imgH="787320" progId="Equation.3">
                  <p:embed/>
                  <p:pic>
                    <p:nvPicPr>
                      <p:cNvPr id="7" name="对象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781" y="4941912"/>
                        <a:ext cx="7975996" cy="1871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238509" y="5229671"/>
            <a:ext cx="1440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动量守恒</a:t>
            </a:r>
            <a:endParaRPr lang="en-US" altLang="zh-CN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6068958" y="19893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跃迁动量矩阵元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6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直接禁带</a:t>
            </a:r>
            <a:r>
              <a:rPr lang="zh-CN" altLang="en-US" sz="3200" dirty="0"/>
              <a:t>基本吸收</a:t>
            </a:r>
            <a:r>
              <a:rPr lang="zh-CN" altLang="en-US" sz="3200" dirty="0" smtClean="0"/>
              <a:t>边</a:t>
            </a:r>
          </a:p>
        </p:txBody>
      </p:sp>
      <p:graphicFrame>
        <p:nvGraphicFramePr>
          <p:cNvPr id="29699" name="Object 1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29406695"/>
              </p:ext>
            </p:extLst>
          </p:nvPr>
        </p:nvGraphicFramePr>
        <p:xfrm>
          <a:off x="539552" y="1672024"/>
          <a:ext cx="5602288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49" name="公式" r:id="rId4" imgW="2031840" imgH="469800" progId="Equation.3">
                  <p:embed/>
                </p:oleObj>
              </mc:Choice>
              <mc:Fallback>
                <p:oleObj name="公式" r:id="rId4" imgW="2031840" imgH="469800" progId="Equation.3">
                  <p:embed/>
                  <p:pic>
                    <p:nvPicPr>
                      <p:cNvPr id="0" name="Picture 6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672024"/>
                        <a:ext cx="5602288" cy="1296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4334882" y="3228429"/>
            <a:ext cx="4535933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联合态密度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能量守恒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+</a:t>
            </a:r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动量守恒</a:t>
            </a:r>
            <a:r>
              <a:rPr lang="en-US" altLang="zh-CN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  <a:p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此处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的状态数为</a:t>
            </a:r>
            <a:r>
              <a:rPr lang="en-US" altLang="zh-CN" sz="24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</a:t>
            </a:r>
            <a:r>
              <a:rPr lang="en-US" altLang="zh-CN" sz="2400" baseline="-250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CV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ħ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Tahoma"/>
                <a:cs typeface="Tahom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Tahoma"/>
                <a:cs typeface="Tahoma"/>
                <a:sym typeface="Symbol"/>
              </a:rPr>
              <a:t>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endParaRPr lang="en-US" altLang="zh-CN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307226" name="Picture 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8264" y="3356992"/>
            <a:ext cx="3024336" cy="2958679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93530304"/>
              </p:ext>
            </p:extLst>
          </p:nvPr>
        </p:nvGraphicFramePr>
        <p:xfrm>
          <a:off x="4487426" y="4452332"/>
          <a:ext cx="44545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50" name="公式" r:id="rId7" imgW="2234880" imgH="393480" progId="Equation.3">
                  <p:embed/>
                </p:oleObj>
              </mc:Choice>
              <mc:Fallback>
                <p:oleObj name="公式" r:id="rId7" imgW="2234880" imgH="393480" progId="Equation.3">
                  <p:embed/>
                  <p:pic>
                    <p:nvPicPr>
                      <p:cNvPr id="0" name="Picture 6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426" y="4452332"/>
                        <a:ext cx="445452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17788185"/>
              </p:ext>
            </p:extLst>
          </p:nvPr>
        </p:nvGraphicFramePr>
        <p:xfrm>
          <a:off x="4644008" y="5436338"/>
          <a:ext cx="22764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51" name="公式" r:id="rId9" imgW="1143000" imgH="393480" progId="Equation.3">
                  <p:embed/>
                </p:oleObj>
              </mc:Choice>
              <mc:Fallback>
                <p:oleObj name="公式" r:id="rId9" imgW="1143000" imgH="393480" progId="Equation.3">
                  <p:embed/>
                  <p:pic>
                    <p:nvPicPr>
                      <p:cNvPr id="0" name="Picture 6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5436338"/>
                        <a:ext cx="227647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531713" y="622788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知能带，可求之</a:t>
            </a:r>
            <a:endParaRPr lang="zh-CN" altLang="en-US" sz="24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4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9" grpId="0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dirty="0">
                <a:ea typeface="楷体_GB2312" pitchFamily="49" charset="-122"/>
              </a:rPr>
              <a:t>态密度</a:t>
            </a:r>
            <a:r>
              <a:rPr kumimoji="0" lang="zh-CN" altLang="en-US" b="1" dirty="0" smtClean="0">
                <a:ea typeface="楷体_GB2312" pitchFamily="49" charset="-122"/>
              </a:rPr>
              <a:t>函数</a:t>
            </a:r>
            <a:endParaRPr lang="zh-CN" alt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416501"/>
              </p:ext>
            </p:extLst>
          </p:nvPr>
        </p:nvGraphicFramePr>
        <p:xfrm>
          <a:off x="1612900" y="3423741"/>
          <a:ext cx="31845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2" name="Equation" r:id="rId4" imgW="1676160" imgH="457200" progId="Equation.DSMT4">
                  <p:embed/>
                </p:oleObj>
              </mc:Choice>
              <mc:Fallback>
                <p:oleObj name="Equation" r:id="rId4" imgW="1676160" imgH="4572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3423741"/>
                        <a:ext cx="3184525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85905"/>
              </p:ext>
            </p:extLst>
          </p:nvPr>
        </p:nvGraphicFramePr>
        <p:xfrm>
          <a:off x="1447800" y="4490541"/>
          <a:ext cx="33528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3" name="Equation" r:id="rId6" imgW="1866600" imgH="457200" progId="Equation.DSMT4">
                  <p:embed/>
                </p:oleObj>
              </mc:Choice>
              <mc:Fallback>
                <p:oleObj name="Equation" r:id="rId6" imgW="1866600" imgH="4572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490541"/>
                        <a:ext cx="3352800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844960"/>
              </p:ext>
            </p:extLst>
          </p:nvPr>
        </p:nvGraphicFramePr>
        <p:xfrm>
          <a:off x="1835150" y="1720354"/>
          <a:ext cx="1989138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4" name="Equation" r:id="rId8" imgW="1155600" imgH="419040" progId="Equation.DSMT4">
                  <p:embed/>
                </p:oleObj>
              </mc:Choice>
              <mc:Fallback>
                <p:oleObj name="Equation" r:id="rId8" imgW="1155600" imgH="41904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20354"/>
                        <a:ext cx="1989138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08116"/>
              </p:ext>
            </p:extLst>
          </p:nvPr>
        </p:nvGraphicFramePr>
        <p:xfrm>
          <a:off x="1354138" y="2568079"/>
          <a:ext cx="23796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5" name="Equation" r:id="rId10" imgW="1333440" imgH="431640" progId="Equation.DSMT4">
                  <p:embed/>
                </p:oleObj>
              </mc:Choice>
              <mc:Fallback>
                <p:oleObj name="Equation" r:id="rId10" imgW="1333440" imgH="43164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2568079"/>
                        <a:ext cx="2379662" cy="769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187450" y="5465266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取决与</a:t>
            </a:r>
            <a:r>
              <a:rPr lang="en-US" altLang="zh-CN" sz="2400" b="1" i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E</a:t>
            </a:r>
            <a:r>
              <a:rPr lang="en-US" altLang="zh-CN" sz="2400" b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K </a:t>
            </a:r>
            <a:r>
              <a:rPr lang="en-US" altLang="zh-CN" sz="2400" b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关系，对于自由电子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67089"/>
              </p:ext>
            </p:extLst>
          </p:nvPr>
        </p:nvGraphicFramePr>
        <p:xfrm>
          <a:off x="1860550" y="6003429"/>
          <a:ext cx="28638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6" name="Equation" r:id="rId12" imgW="1612800" imgH="406080" progId="Equation.DSMT4">
                  <p:embed/>
                </p:oleObj>
              </mc:Choice>
              <mc:Fallback>
                <p:oleObj name="Equation" r:id="rId12" imgW="1612800" imgH="406080" progId="Equation.DSMT4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6003429"/>
                        <a:ext cx="28638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755650" y="1839416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b="1" dirty="0" smtClean="0">
                <a:solidFill>
                  <a:srgbClr val="000C0C"/>
                </a:solidFill>
                <a:latin typeface="等线 Light" panose="02010600030101010101" pitchFamily="2" charset="-122"/>
                <a:ea typeface="楷体_GB2312" pitchFamily="49" charset="-122"/>
              </a:rPr>
              <a:t>定义：</a:t>
            </a:r>
          </a:p>
        </p:txBody>
      </p:sp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28119"/>
              </p:ext>
            </p:extLst>
          </p:nvPr>
        </p:nvGraphicFramePr>
        <p:xfrm>
          <a:off x="6011863" y="5320804"/>
          <a:ext cx="14652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47" name="Equation" r:id="rId14" imgW="825480" imgH="419040" progId="Equation.DSMT4">
                  <p:embed/>
                </p:oleObj>
              </mc:Choice>
              <mc:Fallback>
                <p:oleObj name="Equation" r:id="rId14" imgW="825480" imgH="41904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320804"/>
                        <a:ext cx="1465262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76056" y="1774522"/>
            <a:ext cx="3613150" cy="3036887"/>
            <a:chOff x="5076825" y="1288554"/>
            <a:chExt cx="3613150" cy="3036887"/>
          </a:xfrm>
        </p:grpSpPr>
        <p:graphicFrame>
          <p:nvGraphicFramePr>
            <p:cNvPr id="1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271973"/>
                </p:ext>
              </p:extLst>
            </p:nvPr>
          </p:nvGraphicFramePr>
          <p:xfrm>
            <a:off x="5076825" y="1288554"/>
            <a:ext cx="3613150" cy="303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548" name="BMP 图象" r:id="rId16" imgW="7071973" imgH="5944115" progId="Paint.Picture">
                    <p:embed/>
                  </p:oleObj>
                </mc:Choice>
                <mc:Fallback>
                  <p:oleObj name="BMP 图象" r:id="rId16" imgW="7071973" imgH="5944115" progId="Paint.Picture">
                    <p:embed/>
                    <p:pic>
                      <p:nvPicPr>
                        <p:cNvPr id="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825" y="1288554"/>
                          <a:ext cx="3613150" cy="3036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5508625" y="1864816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5508625" y="2080716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5508625" y="2296616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5508625" y="2464891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5508625" y="2680791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5508625" y="2968129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508625" y="3160216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5508625" y="3376116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5508625" y="3593604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5508625" y="3809504"/>
              <a:ext cx="23764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1600" b="1" dirty="0" smtClean="0">
                  <a:solidFill>
                    <a:srgbClr val="FF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。。。。。。。。。。。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9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联合</a:t>
            </a:r>
            <a:r>
              <a:rPr lang="zh-CN" altLang="en-US" dirty="0" smtClean="0"/>
              <a:t>态密度</a:t>
            </a:r>
            <a:endParaRPr lang="zh-CN" altLang="en-US" dirty="0"/>
          </a:p>
        </p:txBody>
      </p:sp>
      <p:graphicFrame>
        <p:nvGraphicFramePr>
          <p:cNvPr id="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455300"/>
              </p:ext>
            </p:extLst>
          </p:nvPr>
        </p:nvGraphicFramePr>
        <p:xfrm>
          <a:off x="682923" y="2332732"/>
          <a:ext cx="5859462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3" name="公式" r:id="rId3" imgW="2158920" imgH="469800" progId="Equation.3">
                  <p:embed/>
                </p:oleObj>
              </mc:Choice>
              <mc:Fallback>
                <p:oleObj name="公式" r:id="rId3" imgW="2158920" imgH="469800" progId="Equation.3">
                  <p:embed/>
                  <p:pic>
                    <p:nvPicPr>
                      <p:cNvPr id="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23" y="2332732"/>
                        <a:ext cx="5859462" cy="1274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24228"/>
              </p:ext>
            </p:extLst>
          </p:nvPr>
        </p:nvGraphicFramePr>
        <p:xfrm>
          <a:off x="813098" y="5233094"/>
          <a:ext cx="64928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4" name="公式" r:id="rId5" imgW="2273040" imgH="393480" progId="Equation.3">
                  <p:embed/>
                </p:oleObj>
              </mc:Choice>
              <mc:Fallback>
                <p:oleObj name="公式" r:id="rId5" imgW="2273040" imgH="393480" progId="Equation.3">
                  <p:embed/>
                  <p:pic>
                    <p:nvPicPr>
                      <p:cNvPr id="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98" y="5233094"/>
                        <a:ext cx="6492875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685453" y="1772369"/>
            <a:ext cx="17922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抛物线假设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27471"/>
              </p:ext>
            </p:extLst>
          </p:nvPr>
        </p:nvGraphicFramePr>
        <p:xfrm>
          <a:off x="751185" y="3717032"/>
          <a:ext cx="582136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5" name="公式" r:id="rId7" imgW="2234880" imgH="469800" progId="Equation.3">
                  <p:embed/>
                </p:oleObj>
              </mc:Choice>
              <mc:Fallback>
                <p:oleObj name="公式" r:id="rId7" imgW="2234880" imgH="4698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185" y="3717032"/>
                        <a:ext cx="582136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Direct</a:t>
            </a:r>
            <a:r>
              <a:rPr lang="en-US" altLang="zh-CN" dirty="0"/>
              <a:t> </a:t>
            </a:r>
            <a:r>
              <a:rPr lang="en-US" altLang="zh-CN" dirty="0" smtClean="0"/>
              <a:t>absorption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3471" y="5074670"/>
            <a:ext cx="81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000" i="1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k</a:t>
            </a:r>
            <a:r>
              <a:rPr lang="en-US" altLang="zh-CN" sz="2000" baseline="-25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photon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2π/λ ~ 10</a:t>
            </a:r>
            <a:r>
              <a:rPr lang="en-US" altLang="zh-CN" sz="2000" baseline="30000" dirty="0">
                <a:latin typeface="等线 Light" panose="02010600030101010101" pitchFamily="2" charset="-122"/>
                <a:ea typeface="等线 Light" panose="02010600030101010101" pitchFamily="2" charset="-122"/>
              </a:rPr>
              <a:t>7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m</a:t>
            </a:r>
            <a:r>
              <a:rPr lang="en-US" altLang="zh-CN" sz="2000" baseline="30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–1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negligible compared to B.Z. size π/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a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~ 10</a:t>
            </a:r>
            <a:r>
              <a:rPr lang="en-US" altLang="zh-CN" sz="2000" baseline="30000" dirty="0">
                <a:latin typeface="等线 Light" panose="02010600030101010101" pitchFamily="2" charset="-122"/>
                <a:ea typeface="等线 Light" panose="02010600030101010101" pitchFamily="2" charset="-122"/>
              </a:rPr>
              <a:t>11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m</a:t>
            </a:r>
            <a:r>
              <a:rPr lang="en-US" altLang="zh-CN" sz="2000" baseline="30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–1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Transitions appear as vertical lines on 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E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– </a:t>
            </a:r>
            <a:r>
              <a:rPr lang="en-US" altLang="zh-CN" sz="20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k 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diagrams for direct band gap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179388" indent="-179388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Phonon needed to conserve momentum for indirect gap 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materials, therefore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low 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probability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83768" y="1798581"/>
            <a:ext cx="4824536" cy="3070579"/>
            <a:chOff x="611560" y="2240251"/>
            <a:chExt cx="4824536" cy="307057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05"/>
            <a:stretch/>
          </p:blipFill>
          <p:spPr bwMode="auto">
            <a:xfrm>
              <a:off x="611560" y="2240251"/>
              <a:ext cx="3744416" cy="3070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409216" y="3156937"/>
              <a:ext cx="17139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C.B.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minimum</a:t>
              </a:r>
            </a:p>
            <a:p>
              <a:pPr lvl="0"/>
              <a:r>
                <a:rPr lang="en-US" altLang="zh-CN" sz="20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at </a:t>
              </a:r>
              <a:r>
                <a:rPr lang="en-US" altLang="zh-CN" sz="2000" i="1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k </a:t>
              </a:r>
              <a:r>
                <a:rPr lang="en-US" altLang="zh-CN" sz="20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= 0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491880" y="4255806"/>
              <a:ext cx="8844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/>
              <a:endParaRPr lang="zh-CN" altLang="en-US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31840" y="2365844"/>
              <a:ext cx="23042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/>
              <a:endParaRPr lang="zh-CN" altLang="en-US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9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664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简约态密度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美国黑书</a:t>
            </a:r>
          </a:p>
        </p:txBody>
      </p:sp>
      <p:graphicFrame>
        <p:nvGraphicFramePr>
          <p:cNvPr id="240648" name="Object 8">
            <a:hlinkClick r:id="rId4" action="ppaction://hlinksldjump"/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502150" y="6024563"/>
          <a:ext cx="330993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34" name="公式" r:id="rId5" imgW="1714500" imgH="431800" progId="Equation.3">
                  <p:embed/>
                </p:oleObj>
              </mc:Choice>
              <mc:Fallback>
                <p:oleObj name="公式" r:id="rId5" imgW="1714500" imgH="431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6024563"/>
                        <a:ext cx="3309938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1916113"/>
            <a:ext cx="6856412" cy="391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240645" name="Object 5"/>
          <p:cNvGraphicFramePr>
            <a:graphicFrameLocks noChangeAspect="1"/>
          </p:cNvGraphicFramePr>
          <p:nvPr/>
        </p:nvGraphicFramePr>
        <p:xfrm>
          <a:off x="5148263" y="1844675"/>
          <a:ext cx="18716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35" name="公式" r:id="rId8" imgW="1002865" imgH="431613" progId="Equation.3">
                  <p:embed/>
                </p:oleObj>
              </mc:Choice>
              <mc:Fallback>
                <p:oleObj name="公式" r:id="rId8" imgW="1002865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844675"/>
                        <a:ext cx="1871662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6" name="Object 6"/>
          <p:cNvGraphicFramePr>
            <a:graphicFrameLocks noChangeAspect="1"/>
          </p:cNvGraphicFramePr>
          <p:nvPr/>
        </p:nvGraphicFramePr>
        <p:xfrm>
          <a:off x="611188" y="5937250"/>
          <a:ext cx="31480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36" name="公式" r:id="rId10" imgW="1473200" imgH="431800" progId="Equation.3">
                  <p:embed/>
                </p:oleObj>
              </mc:Choice>
              <mc:Fallback>
                <p:oleObj name="公式" r:id="rId10" imgW="1473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937250"/>
                        <a:ext cx="31480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动作按钮: 后退或前一项 2">
            <a:hlinkClick r:id="" action="ppaction://hlinkshowjump?jump=lastslideviewed" highlightClick="1"/>
          </p:cNvPr>
          <p:cNvSpPr/>
          <p:nvPr/>
        </p:nvSpPr>
        <p:spPr>
          <a:xfrm>
            <a:off x="8316416" y="6887727"/>
            <a:ext cx="1042416" cy="461665"/>
          </a:xfrm>
          <a:prstGeom prst="actionButtonBackPrevious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 err="1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动作按钮: 后退或前一项 3">
            <a:hlinkClick r:id="" action="ppaction://noaction" highlightClick="1"/>
          </p:cNvPr>
          <p:cNvSpPr/>
          <p:nvPr/>
        </p:nvSpPr>
        <p:spPr>
          <a:xfrm>
            <a:off x="8316416" y="6150496"/>
            <a:ext cx="432048" cy="461665"/>
          </a:xfrm>
          <a:prstGeom prst="actionButtonBackPrevious">
            <a:avLst/>
          </a:prstGeom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 err="1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310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/>
              <a:t>直接禁带</a:t>
            </a:r>
            <a:r>
              <a:rPr lang="zh-CN" altLang="en-US" dirty="0"/>
              <a:t>边</a:t>
            </a:r>
            <a:r>
              <a:rPr lang="zh-CN" altLang="en-US" dirty="0" smtClean="0"/>
              <a:t>吸收系数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95843415"/>
              </p:ext>
            </p:extLst>
          </p:nvPr>
        </p:nvGraphicFramePr>
        <p:xfrm>
          <a:off x="827585" y="4581129"/>
          <a:ext cx="7344816" cy="163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7" name="公式" r:id="rId3" imgW="2057400" imgH="457200" progId="Equation.3">
                  <p:embed/>
                </p:oleObj>
              </mc:Choice>
              <mc:Fallback>
                <p:oleObj name="公式" r:id="rId3" imgW="2057400" imgH="457200" progId="Equation.3">
                  <p:embed/>
                  <p:pic>
                    <p:nvPicPr>
                      <p:cNvPr id="2" name="对象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5" y="4581129"/>
                        <a:ext cx="7344816" cy="16314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016564"/>
              </p:ext>
            </p:extLst>
          </p:nvPr>
        </p:nvGraphicFramePr>
        <p:xfrm>
          <a:off x="683568" y="1772816"/>
          <a:ext cx="5544616" cy="959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8" name="公式" r:id="rId5" imgW="2273040" imgH="393480" progId="Equation.3">
                  <p:embed/>
                </p:oleObj>
              </mc:Choice>
              <mc:Fallback>
                <p:oleObj name="公式" r:id="rId5" imgW="2273040" imgH="39348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72816"/>
                        <a:ext cx="5544616" cy="959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39400152"/>
              </p:ext>
            </p:extLst>
          </p:nvPr>
        </p:nvGraphicFramePr>
        <p:xfrm>
          <a:off x="683568" y="2996953"/>
          <a:ext cx="5530279" cy="1280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9" name="公式" r:id="rId7" imgW="2031840" imgH="469800" progId="Equation.3">
                  <p:embed/>
                </p:oleObj>
              </mc:Choice>
              <mc:Fallback>
                <p:oleObj name="公式" r:id="rId7" imgW="2031840" imgH="469800" progId="Equation.3">
                  <p:embed/>
                  <p:pic>
                    <p:nvPicPr>
                      <p:cNvPr id="5" name="对象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996953"/>
                        <a:ext cx="5530279" cy="1280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弧形 7"/>
          <p:cNvSpPr/>
          <p:nvPr/>
        </p:nvSpPr>
        <p:spPr bwMode="auto">
          <a:xfrm>
            <a:off x="4716016" y="2348880"/>
            <a:ext cx="432048" cy="1296144"/>
          </a:xfrm>
          <a:prstGeom prst="arc">
            <a:avLst>
              <a:gd name="adj1" fmla="val 17181252"/>
              <a:gd name="adj2" fmla="val 3835694"/>
            </a:avLst>
          </a:prstGeom>
          <a:noFill/>
          <a:ln w="57150" cap="flat" cmpd="thinThick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19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2603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直接禁带</a:t>
            </a:r>
            <a:r>
              <a:rPr lang="zh-CN" altLang="en-US" sz="3200" dirty="0" smtClean="0"/>
              <a:t>基本吸收边</a:t>
            </a:r>
          </a:p>
        </p:txBody>
      </p:sp>
      <p:graphicFrame>
        <p:nvGraphicFramePr>
          <p:cNvPr id="3072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539750" y="1844675"/>
          <a:ext cx="86042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32" name="公式" r:id="rId4" imgW="2882900" imgH="254000" progId="Equation.3">
                  <p:embed/>
                </p:oleObj>
              </mc:Choice>
              <mc:Fallback>
                <p:oleObj name="公式" r:id="rId4" imgW="2882900" imgH="254000" progId="Equation.3">
                  <p:embed/>
                  <p:pic>
                    <p:nvPicPr>
                      <p:cNvPr id="0" name="Picture 1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44675"/>
                        <a:ext cx="8604250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3059113" y="3068638"/>
            <a:ext cx="504825" cy="1081087"/>
          </a:xfrm>
          <a:prstGeom prst="downArrow">
            <a:avLst>
              <a:gd name="adj1" fmla="val 50000"/>
              <a:gd name="adj2" fmla="val 535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6372225" y="3068638"/>
            <a:ext cx="431800" cy="10795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051050" y="4652963"/>
            <a:ext cx="3097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容许直接跃迁（项）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5219700" y="4581525"/>
            <a:ext cx="2951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禁戒直接跃迁（项）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2771775" y="263683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729" name="Line 10"/>
          <p:cNvSpPr>
            <a:spLocks noChangeShapeType="1"/>
          </p:cNvSpPr>
          <p:nvPr/>
        </p:nvSpPr>
        <p:spPr bwMode="auto">
          <a:xfrm>
            <a:off x="5003800" y="2636838"/>
            <a:ext cx="3384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731" name="Rectangle 17"/>
          <p:cNvSpPr>
            <a:spLocks noChangeArrowheads="1"/>
          </p:cNvSpPr>
          <p:nvPr/>
        </p:nvSpPr>
        <p:spPr bwMode="auto">
          <a:xfrm>
            <a:off x="4140200" y="3213100"/>
            <a:ext cx="1823233" cy="58695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分别考虑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0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987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容许直接禁带跃迁情形</a:t>
            </a:r>
          </a:p>
        </p:txBody>
      </p:sp>
      <p:graphicFrame>
        <p:nvGraphicFramePr>
          <p:cNvPr id="31746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97349921"/>
              </p:ext>
            </p:extLst>
          </p:nvPr>
        </p:nvGraphicFramePr>
        <p:xfrm>
          <a:off x="611560" y="1772816"/>
          <a:ext cx="6264275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72" name="公式" r:id="rId4" imgW="2794000" imgH="469900" progId="Equation.3">
                  <p:embed/>
                </p:oleObj>
              </mc:Choice>
              <mc:Fallback>
                <p:oleObj name="公式" r:id="rId4" imgW="2794000" imgH="469900" progId="Equation.3">
                  <p:embed/>
                  <p:pic>
                    <p:nvPicPr>
                      <p:cNvPr id="0" name="Picture 38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772816"/>
                        <a:ext cx="6264275" cy="105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0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20994556"/>
              </p:ext>
            </p:extLst>
          </p:nvPr>
        </p:nvGraphicFramePr>
        <p:xfrm>
          <a:off x="611560" y="5660604"/>
          <a:ext cx="49688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73" name="公式" r:id="rId6" imgW="2641600" imgH="584200" progId="Equation.3">
                  <p:embed/>
                </p:oleObj>
              </mc:Choice>
              <mc:Fallback>
                <p:oleObj name="公式" r:id="rId6" imgW="2641600" imgH="584200" progId="Equation.3">
                  <p:embed/>
                  <p:pic>
                    <p:nvPicPr>
                      <p:cNvPr id="0" name="Picture 38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660604"/>
                        <a:ext cx="496887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1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83182023"/>
              </p:ext>
            </p:extLst>
          </p:nvPr>
        </p:nvGraphicFramePr>
        <p:xfrm>
          <a:off x="611560" y="2996779"/>
          <a:ext cx="4897438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74" name="公式" r:id="rId8" imgW="2400300" imgH="1371600" progId="Equation.3">
                  <p:embed/>
                </p:oleObj>
              </mc:Choice>
              <mc:Fallback>
                <p:oleObj name="公式" r:id="rId8" imgW="2400300" imgH="1371600" progId="Equation.3">
                  <p:embed/>
                  <p:pic>
                    <p:nvPicPr>
                      <p:cNvPr id="0" name="Picture 38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96779"/>
                        <a:ext cx="4897438" cy="2800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6084168" y="3185270"/>
            <a:ext cx="2627312" cy="2705100"/>
          </a:xfrm>
          <a:prstGeom prst="rect">
            <a:avLst/>
          </a:prstGeom>
          <a:noFill/>
          <a:ln w="57150" cmpd="thickThin">
            <a:solidFill>
              <a:srgbClr val="C0C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取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/m</a:t>
            </a:r>
            <a:r>
              <a:rPr lang="en-US" altLang="zh-CN" sz="2400" baseline="-25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=0.06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=0.2 eV</a:t>
            </a:r>
          </a:p>
          <a:p>
            <a:pPr>
              <a:spcBef>
                <a:spcPct val="50000"/>
              </a:spcBef>
            </a:pPr>
            <a:r>
              <a:rPr lang="en-US" altLang="zh-CN" sz="2400" i="1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f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CV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=1</a:t>
            </a:r>
          </a:p>
          <a:p>
            <a:pPr>
              <a:spcBef>
                <a:spcPct val="50000"/>
              </a:spcBef>
            </a:pP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n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R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=4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得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=1.2x10</a:t>
            </a:r>
            <a:r>
              <a:rPr lang="en-US" altLang="zh-CN" sz="2400" baseline="30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 cm</a:t>
            </a:r>
            <a:r>
              <a:rPr lang="en-US" altLang="zh-CN" sz="2400" baseline="30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-1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9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禁戒直接禁带跃迁情形</a:t>
            </a:r>
          </a:p>
        </p:txBody>
      </p:sp>
      <p:graphicFrame>
        <p:nvGraphicFramePr>
          <p:cNvPr id="32770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2560042"/>
              </p:ext>
            </p:extLst>
          </p:nvPr>
        </p:nvGraphicFramePr>
        <p:xfrm>
          <a:off x="539552" y="2963863"/>
          <a:ext cx="756126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34" name="公式" r:id="rId4" imgW="3340100" imgH="469900" progId="Equation.3">
                  <p:embed/>
                </p:oleObj>
              </mc:Choice>
              <mc:Fallback>
                <p:oleObj name="公式" r:id="rId4" imgW="3340100" imgH="469900" progId="Equation.3">
                  <p:embed/>
                  <p:pic>
                    <p:nvPicPr>
                      <p:cNvPr id="0" name="Picture 25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63863"/>
                        <a:ext cx="7561263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3563888" y="4519613"/>
            <a:ext cx="5187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因为</a:t>
            </a:r>
            <a:r>
              <a:rPr lang="en-US" altLang="zh-CN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 </a:t>
            </a:r>
            <a:r>
              <a:rPr lang="zh-CN" altLang="en-US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平方项就是动能项</a:t>
            </a:r>
            <a:r>
              <a:rPr lang="en-US" altLang="zh-CN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抛物线假设</a:t>
            </a:r>
            <a:r>
              <a:rPr lang="en-US" altLang="zh-CN" sz="2400" dirty="0">
                <a:solidFill>
                  <a:srgbClr val="FF5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 flipV="1">
            <a:off x="8351640" y="3684588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 flipV="1">
            <a:off x="6695877" y="3684588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3277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975855"/>
              </p:ext>
            </p:extLst>
          </p:nvPr>
        </p:nvGraphicFramePr>
        <p:xfrm>
          <a:off x="612279" y="1844675"/>
          <a:ext cx="7704137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35" name="公式" r:id="rId6" imgW="2882900" imgH="254000" progId="Equation.3">
                  <p:embed/>
                </p:oleObj>
              </mc:Choice>
              <mc:Fallback>
                <p:oleObj name="公式" r:id="rId6" imgW="2882900" imgH="254000" progId="Equation.3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79" y="1844675"/>
                        <a:ext cx="7704137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4427538" y="2492375"/>
            <a:ext cx="2952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380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附录</a:t>
            </a:r>
            <a:r>
              <a:rPr lang="en-US" altLang="zh-CN" sz="2400" kern="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73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0" y="476250"/>
            <a:ext cx="9144000" cy="9366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吸收系数</a:t>
            </a:r>
            <a:r>
              <a:rPr lang="zh-CN" alt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与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跃迁速率</a:t>
            </a:r>
          </a:p>
        </p:txBody>
      </p:sp>
      <p:graphicFrame>
        <p:nvGraphicFramePr>
          <p:cNvPr id="299034" name="Object 2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68642377"/>
              </p:ext>
            </p:extLst>
          </p:nvPr>
        </p:nvGraphicFramePr>
        <p:xfrm>
          <a:off x="5178425" y="2158999"/>
          <a:ext cx="2227518" cy="380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3" name="公式" r:id="rId4" imgW="1041120" imgH="177480" progId="Equation.3">
                  <p:embed/>
                </p:oleObj>
              </mc:Choice>
              <mc:Fallback>
                <p:oleObj name="公式" r:id="rId4" imgW="1041120" imgH="177480" progId="Equation.3">
                  <p:embed/>
                  <p:pic>
                    <p:nvPicPr>
                      <p:cNvPr id="299034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2158999"/>
                        <a:ext cx="2227518" cy="3807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21246" y="1963440"/>
            <a:ext cx="2881312" cy="2309813"/>
            <a:chOff x="158" y="1071"/>
            <a:chExt cx="1815" cy="1455"/>
          </a:xfrm>
        </p:grpSpPr>
        <p:sp>
          <p:nvSpPr>
            <p:cNvPr id="26637" name="AutoShape 7"/>
            <p:cNvSpPr>
              <a:spLocks noChangeArrowheads="1"/>
            </p:cNvSpPr>
            <p:nvPr/>
          </p:nvSpPr>
          <p:spPr bwMode="auto">
            <a:xfrm>
              <a:off x="748" y="1071"/>
              <a:ext cx="1225" cy="1134"/>
            </a:xfrm>
            <a:prstGeom prst="cube">
              <a:avLst>
                <a:gd name="adj" fmla="val 29278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38" name="Line 8"/>
            <p:cNvSpPr>
              <a:spLocks noChangeShapeType="1"/>
            </p:cNvSpPr>
            <p:nvPr/>
          </p:nvSpPr>
          <p:spPr bwMode="auto">
            <a:xfrm flipH="1">
              <a:off x="975" y="1071"/>
              <a:ext cx="317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39" name="Line 9"/>
            <p:cNvSpPr>
              <a:spLocks noChangeShapeType="1"/>
            </p:cNvSpPr>
            <p:nvPr/>
          </p:nvSpPr>
          <p:spPr bwMode="auto">
            <a:xfrm>
              <a:off x="975" y="1434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0" name="Line 10"/>
            <p:cNvSpPr>
              <a:spLocks noChangeShapeType="1"/>
            </p:cNvSpPr>
            <p:nvPr/>
          </p:nvSpPr>
          <p:spPr bwMode="auto">
            <a:xfrm>
              <a:off x="385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1" name="Line 11"/>
            <p:cNvSpPr>
              <a:spLocks noChangeShapeType="1"/>
            </p:cNvSpPr>
            <p:nvPr/>
          </p:nvSpPr>
          <p:spPr bwMode="auto">
            <a:xfrm>
              <a:off x="385" y="152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2" name="Line 12"/>
            <p:cNvSpPr>
              <a:spLocks noChangeShapeType="1"/>
            </p:cNvSpPr>
            <p:nvPr/>
          </p:nvSpPr>
          <p:spPr bwMode="auto">
            <a:xfrm>
              <a:off x="385" y="166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3" name="Line 13"/>
            <p:cNvSpPr>
              <a:spLocks noChangeShapeType="1"/>
            </p:cNvSpPr>
            <p:nvPr/>
          </p:nvSpPr>
          <p:spPr bwMode="auto">
            <a:xfrm>
              <a:off x="385" y="179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4" name="Line 14"/>
            <p:cNvSpPr>
              <a:spLocks noChangeShapeType="1"/>
            </p:cNvSpPr>
            <p:nvPr/>
          </p:nvSpPr>
          <p:spPr bwMode="auto">
            <a:xfrm>
              <a:off x="385" y="19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5" name="Line 15"/>
            <p:cNvSpPr>
              <a:spLocks noChangeShapeType="1"/>
            </p:cNvSpPr>
            <p:nvPr/>
          </p:nvSpPr>
          <p:spPr bwMode="auto">
            <a:xfrm>
              <a:off x="385" y="206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6" name="Line 16"/>
            <p:cNvSpPr>
              <a:spLocks noChangeShapeType="1"/>
            </p:cNvSpPr>
            <p:nvPr/>
          </p:nvSpPr>
          <p:spPr bwMode="auto">
            <a:xfrm>
              <a:off x="385" y="220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7" name="Line 17"/>
            <p:cNvSpPr>
              <a:spLocks noChangeShapeType="1"/>
            </p:cNvSpPr>
            <p:nvPr/>
          </p:nvSpPr>
          <p:spPr bwMode="auto">
            <a:xfrm>
              <a:off x="612" y="116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8" name="Line 18"/>
            <p:cNvSpPr>
              <a:spLocks noChangeShapeType="1"/>
            </p:cNvSpPr>
            <p:nvPr/>
          </p:nvSpPr>
          <p:spPr bwMode="auto">
            <a:xfrm>
              <a:off x="521" y="125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49" name="Line 19"/>
            <p:cNvSpPr>
              <a:spLocks noChangeShapeType="1"/>
            </p:cNvSpPr>
            <p:nvPr/>
          </p:nvSpPr>
          <p:spPr bwMode="auto">
            <a:xfrm>
              <a:off x="703" y="107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0" name="Line 20"/>
            <p:cNvSpPr>
              <a:spLocks noChangeShapeType="1"/>
            </p:cNvSpPr>
            <p:nvPr/>
          </p:nvSpPr>
          <p:spPr bwMode="auto">
            <a:xfrm>
              <a:off x="476" y="1298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1" name="Line 21"/>
            <p:cNvSpPr>
              <a:spLocks noChangeShapeType="1"/>
            </p:cNvSpPr>
            <p:nvPr/>
          </p:nvSpPr>
          <p:spPr bwMode="auto">
            <a:xfrm>
              <a:off x="567" y="120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2" name="Line 22"/>
            <p:cNvSpPr>
              <a:spLocks noChangeShapeType="1"/>
            </p:cNvSpPr>
            <p:nvPr/>
          </p:nvSpPr>
          <p:spPr bwMode="auto">
            <a:xfrm>
              <a:off x="657" y="111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6653" name="Line 23"/>
            <p:cNvSpPr>
              <a:spLocks noChangeShapeType="1"/>
            </p:cNvSpPr>
            <p:nvPr/>
          </p:nvSpPr>
          <p:spPr bwMode="auto">
            <a:xfrm>
              <a:off x="431" y="134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5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723" y="2235"/>
                  <a:ext cx="320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CN" sz="2400" i="1" dirty="0">
                      <a:solidFill>
                        <a:srgbClr val="000000"/>
                      </a:solidFill>
                      <a:latin typeface="+mj-lt"/>
                      <a:ea typeface="等线 Light" panose="02010600030101010101" pitchFamily="2" charset="-122"/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26654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" y="2235"/>
                  <a:ext cx="320" cy="291"/>
                </a:xfrm>
                <a:prstGeom prst="rect">
                  <a:avLst/>
                </a:prstGeom>
                <a:blipFill>
                  <a:blip r:embed="rId6"/>
                  <a:stretch>
                    <a:fillRect l="-3571" t="-10526" r="-16667" b="-2894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655" name="Text Box 25"/>
            <p:cNvSpPr txBox="1">
              <a:spLocks noChangeArrowheads="1"/>
            </p:cNvSpPr>
            <p:nvPr/>
          </p:nvSpPr>
          <p:spPr bwMode="auto">
            <a:xfrm>
              <a:off x="158" y="2218"/>
              <a:ext cx="53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Light</a:t>
              </a:r>
            </a:p>
          </p:txBody>
        </p:sp>
      </p:grpSp>
      <p:graphicFrame>
        <p:nvGraphicFramePr>
          <p:cNvPr id="2990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116278"/>
              </p:ext>
            </p:extLst>
          </p:nvPr>
        </p:nvGraphicFramePr>
        <p:xfrm>
          <a:off x="5292080" y="2975238"/>
          <a:ext cx="1227658" cy="79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4" name="公式" r:id="rId7" imgW="609480" imgH="393480" progId="Equation.3">
                  <p:embed/>
                </p:oleObj>
              </mc:Choice>
              <mc:Fallback>
                <p:oleObj name="公式" r:id="rId7" imgW="609480" imgH="393480" progId="Equation.3">
                  <p:embed/>
                  <p:pic>
                    <p:nvPicPr>
                      <p:cNvPr id="29903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975238"/>
                        <a:ext cx="1227658" cy="793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9036" name="Text Box 28"/>
              <p:cNvSpPr txBox="1">
                <a:spLocks noChangeArrowheads="1"/>
              </p:cNvSpPr>
              <p:nvPr/>
            </p:nvSpPr>
            <p:spPr bwMode="auto">
              <a:xfrm>
                <a:off x="4535488" y="4122724"/>
                <a:ext cx="460851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S=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baseline="-250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ph</a:t>
                </a:r>
                <a:r>
                  <a:rPr lang="en-US" altLang="zh-CN" sz="24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c/</a:t>
                </a:r>
                <a:r>
                  <a:rPr lang="en-US" altLang="zh-CN" sz="2400" dirty="0" err="1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n</a:t>
                </a:r>
                <a:r>
                  <a:rPr lang="en-US" altLang="zh-CN" sz="2400" baseline="-25000" dirty="0" err="1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R</a:t>
                </a:r>
                <a:r>
                  <a:rPr lang="en-US" altLang="zh-CN" sz="24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, 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光通量</a:t>
                </a:r>
                <a:r>
                  <a:rPr lang="en-US" altLang="zh-CN" sz="24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W/m</a:t>
                </a:r>
                <a:r>
                  <a:rPr lang="en-US" altLang="zh-CN" sz="2400" baseline="30000" dirty="0" smtClean="0">
                    <a:solidFill>
                      <a:srgbClr val="000000"/>
                    </a:solidFill>
                    <a:latin typeface="+mj-lt"/>
                    <a:ea typeface="等线 Light" panose="02010600030101010101" pitchFamily="2" charset="-122"/>
                  </a:rPr>
                  <a:t>2</a:t>
                </a:r>
              </a:p>
            </p:txBody>
          </p:sp>
        </mc:Choice>
        <mc:Fallback xmlns="">
          <p:sp>
            <p:nvSpPr>
              <p:cNvPr id="29903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488" y="4122724"/>
                <a:ext cx="4608512" cy="461665"/>
              </a:xfrm>
              <a:prstGeom prst="rect">
                <a:avLst/>
              </a:prstGeom>
              <a:blipFill>
                <a:blip r:embed="rId9"/>
                <a:stretch>
                  <a:fillRect l="-1984" t="-11842" b="-302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52311" y="6268694"/>
            <a:ext cx="4366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 叶良修，半导体物理（上）</a:t>
            </a:r>
            <a:r>
              <a:rPr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P506</a:t>
            </a:r>
            <a:endParaRPr lang="zh-CN" altLang="en-US" sz="2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3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58353"/>
              </p:ext>
            </p:extLst>
          </p:nvPr>
        </p:nvGraphicFramePr>
        <p:xfrm>
          <a:off x="515938" y="5208588"/>
          <a:ext cx="374173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5" name="公式" r:id="rId10" imgW="1485720" imgH="393480" progId="Equation.3">
                  <p:embed/>
                </p:oleObj>
              </mc:Choice>
              <mc:Fallback>
                <p:oleObj name="公式" r:id="rId10" imgW="1485720" imgH="393480" progId="Equation.3">
                  <p:embed/>
                  <p:pic>
                    <p:nvPicPr>
                      <p:cNvPr id="2355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5208588"/>
                        <a:ext cx="3741737" cy="9906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>
                            <a:lumMod val="85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550622" y="501362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400" i="1" dirty="0" err="1" smtClean="0">
                <a:solidFill>
                  <a:srgbClr val="000000"/>
                </a:solidFill>
                <a:latin typeface="+mj-lt"/>
                <a:ea typeface="等线 Light" panose="02010600030101010101" pitchFamily="2" charset="-122"/>
              </a:rPr>
              <a:t>w</a:t>
            </a:r>
            <a:r>
              <a:rPr lang="en-US" altLang="zh-CN" sz="2400" i="1" baseline="-25000" dirty="0" err="1" smtClean="0">
                <a:solidFill>
                  <a:srgbClr val="000000"/>
                </a:solidFill>
                <a:latin typeface="+mj-lt"/>
                <a:ea typeface="等线 Light" panose="02010600030101010101" pitchFamily="2" charset="-122"/>
              </a:rPr>
              <a:t>i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+mj-lt"/>
                <a:ea typeface="等线 Light" panose="02010600030101010101" pitchFamily="2" charset="-122"/>
              </a:rPr>
              <a:t>-j</a:t>
            </a:r>
            <a:r>
              <a:rPr lang="en-US" altLang="zh-CN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跃迁速率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7398" y="285293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+mj-lt"/>
                <a:ea typeface="等线 Light" panose="02010600030101010101" pitchFamily="2" charset="-122"/>
              </a:rPr>
              <a:t>S</a:t>
            </a:r>
            <a:endParaRPr lang="zh-CN" altLang="en-US" sz="2800" i="1" dirty="0">
              <a:latin typeface="+mj-lt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76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9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36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rgbClr val="000000"/>
                </a:solidFill>
              </a:rPr>
              <a:t>Direct transition </a:t>
            </a:r>
            <a:r>
              <a:rPr lang="en-US" altLang="zh-CN" dirty="0" smtClean="0">
                <a:solidFill>
                  <a:srgbClr val="000000"/>
                </a:solidFill>
              </a:rPr>
              <a:t>rate</a:t>
            </a:r>
            <a:endParaRPr lang="zh-CN" altLang="en-US" dirty="0"/>
          </a:p>
        </p:txBody>
      </p:sp>
      <p:graphicFrame>
        <p:nvGraphicFramePr>
          <p:cNvPr id="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40370"/>
              </p:ext>
            </p:extLst>
          </p:nvPr>
        </p:nvGraphicFramePr>
        <p:xfrm>
          <a:off x="781050" y="1916832"/>
          <a:ext cx="3743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88" name="公式" r:id="rId4" imgW="1485720" imgH="393480" progId="Equation.3">
                  <p:embed/>
                </p:oleObj>
              </mc:Choice>
              <mc:Fallback>
                <p:oleObj name="公式" r:id="rId4" imgW="1485720" imgH="393480" progId="Equation.3">
                  <p:embed/>
                  <p:pic>
                    <p:nvPicPr>
                      <p:cNvPr id="2355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1916832"/>
                        <a:ext cx="3743325" cy="9906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>
                            <a:lumMod val="85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476820"/>
              </p:ext>
            </p:extLst>
          </p:nvPr>
        </p:nvGraphicFramePr>
        <p:xfrm>
          <a:off x="808608" y="3429000"/>
          <a:ext cx="3763392" cy="881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89" name="公式" r:id="rId6" imgW="1625400" imgH="380880" progId="Equation.3">
                  <p:embed/>
                </p:oleObj>
              </mc:Choice>
              <mc:Fallback>
                <p:oleObj name="公式" r:id="rId6" imgW="1625400" imgH="380880" progId="Equation.3">
                  <p:embed/>
                  <p:pic>
                    <p:nvPicPr>
                      <p:cNvPr id="2355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608" y="3429000"/>
                        <a:ext cx="3763392" cy="8812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0"/>
          <p:cNvSpPr>
            <a:spLocks noChangeArrowheads="1"/>
          </p:cNvSpPr>
          <p:nvPr/>
        </p:nvSpPr>
        <p:spPr bwMode="auto">
          <a:xfrm>
            <a:off x="2544547" y="4085077"/>
            <a:ext cx="1105088" cy="371513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空间部分</a:t>
            </a:r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2483768" y="2852936"/>
            <a:ext cx="972481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endParaRPr lang="zh-CN" altLang="en-US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5640593" y="1884107"/>
            <a:ext cx="2642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Fermi’s golden rule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233690"/>
              </p:ext>
            </p:extLst>
          </p:nvPr>
        </p:nvGraphicFramePr>
        <p:xfrm>
          <a:off x="5716588" y="2959100"/>
          <a:ext cx="25527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90" name="公式" r:id="rId8" imgW="1346040" imgH="419040" progId="Equation.3">
                  <p:embed/>
                </p:oleObj>
              </mc:Choice>
              <mc:Fallback>
                <p:oleObj name="公式" r:id="rId8" imgW="1346040" imgH="4190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588" y="2959100"/>
                        <a:ext cx="255270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1706"/>
              </p:ext>
            </p:extLst>
          </p:nvPr>
        </p:nvGraphicFramePr>
        <p:xfrm>
          <a:off x="5729288" y="3876675"/>
          <a:ext cx="26304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91" name="公式" r:id="rId10" imgW="1434960" imgH="419040" progId="Equation.3">
                  <p:embed/>
                </p:oleObj>
              </mc:Choice>
              <mc:Fallback>
                <p:oleObj name="公式" r:id="rId10" imgW="1434960" imgH="419040" progId="Equation.3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88" y="3876675"/>
                        <a:ext cx="263048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1822"/>
              </p:ext>
            </p:extLst>
          </p:nvPr>
        </p:nvGraphicFramePr>
        <p:xfrm>
          <a:off x="746837" y="4831814"/>
          <a:ext cx="5697371" cy="62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92" name="公式" r:id="rId12" imgW="2666880" imgH="291960" progId="Equation.3">
                  <p:embed/>
                </p:oleObj>
              </mc:Choice>
              <mc:Fallback>
                <p:oleObj name="公式" r:id="rId12" imgW="2666880" imgH="29196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837" y="4831814"/>
                        <a:ext cx="5697371" cy="62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538877" y="6237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附录</a:t>
            </a:r>
            <a:r>
              <a:rPr lang="en-US" altLang="zh-CN" sz="2400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endParaRPr lang="zh-CN" altLang="en-US" sz="24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5652120" y="5475494"/>
            <a:ext cx="792088" cy="0"/>
          </a:xfrm>
          <a:prstGeom prst="line">
            <a:avLst/>
          </a:prstGeom>
          <a:noFill/>
          <a:ln w="57150" cap="flat" cmpd="thinThick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任意多边形 21"/>
          <p:cNvSpPr/>
          <p:nvPr/>
        </p:nvSpPr>
        <p:spPr bwMode="auto">
          <a:xfrm rot="20597384">
            <a:off x="4643444" y="5246292"/>
            <a:ext cx="753087" cy="607547"/>
          </a:xfrm>
          <a:custGeom>
            <a:avLst/>
            <a:gdLst>
              <a:gd name="connsiteX0" fmla="*/ 44 w 784503"/>
              <a:gd name="connsiteY0" fmla="*/ 0 h 607547"/>
              <a:gd name="connsiteX1" fmla="*/ 129986 w 784503"/>
              <a:gd name="connsiteY1" fmla="*/ 596766 h 607547"/>
              <a:gd name="connsiteX2" fmla="*/ 784503 w 784503"/>
              <a:gd name="connsiteY2" fmla="*/ 327259 h 60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503" h="607547">
                <a:moveTo>
                  <a:pt x="44" y="0"/>
                </a:moveTo>
                <a:cubicBezTo>
                  <a:pt x="-357" y="271111"/>
                  <a:pt x="-757" y="542223"/>
                  <a:pt x="129986" y="596766"/>
                </a:cubicBezTo>
                <a:cubicBezTo>
                  <a:pt x="260729" y="651309"/>
                  <a:pt x="522616" y="489284"/>
                  <a:pt x="784503" y="327259"/>
                </a:cubicBezTo>
              </a:path>
            </a:pathLst>
          </a:custGeom>
          <a:noFill/>
          <a:ln w="19050" cap="flat" cmpd="thinThick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83171" y="56000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少了啥？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5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rgbClr val="000000"/>
                </a:solidFill>
              </a:rPr>
              <a:t>Absorption @ direct band </a:t>
            </a:r>
            <a:r>
              <a:rPr lang="en-US" altLang="zh-CN" dirty="0" smtClean="0">
                <a:solidFill>
                  <a:srgbClr val="C00000"/>
                </a:solidFill>
              </a:rPr>
              <a:t>edge</a:t>
            </a:r>
            <a:endParaRPr lang="zh-CN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701070" y="2852936"/>
            <a:ext cx="1454244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Joint DOS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032871"/>
              </p:ext>
            </p:extLst>
          </p:nvPr>
        </p:nvGraphicFramePr>
        <p:xfrm>
          <a:off x="916305" y="1888153"/>
          <a:ext cx="35210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2" name="公式" r:id="rId4" imgW="1930320" imgH="380880" progId="Equation.3">
                  <p:embed/>
                </p:oleObj>
              </mc:Choice>
              <mc:Fallback>
                <p:oleObj name="公式" r:id="rId4" imgW="1930320" imgH="38088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" y="1888153"/>
                        <a:ext cx="352107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36588915"/>
              </p:ext>
            </p:extLst>
          </p:nvPr>
        </p:nvGraphicFramePr>
        <p:xfrm>
          <a:off x="4437380" y="5219642"/>
          <a:ext cx="2592288" cy="864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3" name="公式" r:id="rId6" imgW="1371600" imgH="457200" progId="Equation.3">
                  <p:embed/>
                </p:oleObj>
              </mc:Choice>
              <mc:Fallback>
                <p:oleObj name="公式" r:id="rId6" imgW="1371600" imgH="457200" progId="Equation.3">
                  <p:embed/>
                  <p:pic>
                    <p:nvPicPr>
                      <p:cNvPr id="8" name="对象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380" y="5219642"/>
                        <a:ext cx="2592288" cy="86409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399759"/>
              </p:ext>
            </p:extLst>
          </p:nvPr>
        </p:nvGraphicFramePr>
        <p:xfrm>
          <a:off x="916305" y="3003927"/>
          <a:ext cx="44323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4" name="公式" r:id="rId8" imgW="2273040" imgH="393480" progId="Equation.3">
                  <p:embed/>
                </p:oleObj>
              </mc:Choice>
              <mc:Fallback>
                <p:oleObj name="公式" r:id="rId8" imgW="2273040" imgH="393480" progId="Equation.3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" y="3003927"/>
                        <a:ext cx="44323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61697"/>
              </p:ext>
            </p:extLst>
          </p:nvPr>
        </p:nvGraphicFramePr>
        <p:xfrm>
          <a:off x="916305" y="4122535"/>
          <a:ext cx="54610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5" name="公式" r:id="rId10" imgW="2755800" imgH="469800" progId="Equation.3">
                  <p:embed/>
                </p:oleObj>
              </mc:Choice>
              <mc:Fallback>
                <p:oleObj name="公式" r:id="rId10" imgW="2755800" imgH="46980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" y="4122535"/>
                        <a:ext cx="54610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0802357"/>
              </p:ext>
            </p:extLst>
          </p:nvPr>
        </p:nvGraphicFramePr>
        <p:xfrm>
          <a:off x="916305" y="5262826"/>
          <a:ext cx="27368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6" name="公式" r:id="rId12" imgW="1447560" imgH="457200" progId="Equation.3">
                  <p:embed/>
                </p:oleObj>
              </mc:Choice>
              <mc:Fallback>
                <p:oleObj name="公式" r:id="rId12" imgW="1447560" imgH="457200" progId="Equation.3">
                  <p:embed/>
                  <p:pic>
                    <p:nvPicPr>
                      <p:cNvPr id="5" name="对象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" y="5262826"/>
                        <a:ext cx="27368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>
            <a:hlinkClick r:id="rId14" action="ppaction://hlinksldjump"/>
          </p:cNvPr>
          <p:cNvSpPr txBox="1"/>
          <p:nvPr/>
        </p:nvSpPr>
        <p:spPr>
          <a:xfrm>
            <a:off x="8244408" y="6409165"/>
            <a:ext cx="82907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附录</a:t>
            </a:r>
            <a:r>
              <a:rPr lang="en-US" altLang="zh-CN" sz="20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endParaRPr lang="zh-CN" altLang="en-US" sz="20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2066" y="187152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含宇称等选择定则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26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Atomic physics of </a:t>
            </a:r>
            <a:r>
              <a:rPr lang="en-US" altLang="zh-CN" dirty="0" smtClean="0">
                <a:solidFill>
                  <a:srgbClr val="000000"/>
                </a:solidFill>
              </a:rPr>
              <a:t>semiconductors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4469" y="1844824"/>
            <a:ext cx="7344816" cy="3366864"/>
            <a:chOff x="642352" y="1500445"/>
            <a:chExt cx="7344816" cy="336686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52" y="1500445"/>
              <a:ext cx="7344816" cy="2980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581988"/>
              <a:ext cx="5787159" cy="28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685800" y="5048597"/>
            <a:ext cx="619634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•</a:t>
            </a:r>
            <a:r>
              <a:rPr lang="en-US" altLang="zh-CN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Four 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valence electrons per atom: Group IV (C, </a:t>
            </a:r>
            <a:r>
              <a:rPr lang="en-US" altLang="zh-CN" sz="2000" dirty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Si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),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III-V 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compounds (</a:t>
            </a:r>
            <a:r>
              <a:rPr lang="en-US" altLang="zh-CN" sz="2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GaAs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InAs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InSb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InP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GaN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….)</a:t>
            </a:r>
          </a:p>
          <a:p>
            <a:r>
              <a:rPr lang="da-DK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•  </a:t>
            </a:r>
            <a:r>
              <a:rPr lang="da-DK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II-VI compounds (ZnS, ZnSe, CdSe, HgTe, …. )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•  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V.B. → C.B. is </a:t>
            </a:r>
            <a:r>
              <a:rPr lang="en-US" altLang="zh-CN" sz="20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 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→ </a:t>
            </a:r>
            <a:r>
              <a:rPr lang="en-US" altLang="zh-CN" sz="2000" i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hence allowed transition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020272" y="4848542"/>
            <a:ext cx="1300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000" b="1" kern="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</a:t>
            </a:r>
            <a:r>
              <a:rPr kumimoji="0" lang="en-US" altLang="zh-CN" sz="2000" b="1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4</a:t>
            </a:r>
            <a:r>
              <a:rPr kumimoji="0" lang="en-US" altLang="zh-CN" sz="2000" b="1" i="1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</a:t>
            </a:r>
            <a:r>
              <a:rPr kumimoji="0" lang="en-US" altLang="zh-CN" sz="2000" b="1" kern="0" baseline="30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kumimoji="0" lang="en-US" altLang="zh-CN" sz="2000" b="1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4</a:t>
            </a:r>
            <a:r>
              <a:rPr kumimoji="0" lang="en-US" altLang="zh-CN" sz="2000" b="1" i="1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</a:t>
            </a:r>
            <a:r>
              <a:rPr kumimoji="0" lang="en-US" altLang="zh-CN" sz="2000" b="1" kern="0" baseline="30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</a:p>
        </p:txBody>
      </p:sp>
      <p:sp>
        <p:nvSpPr>
          <p:cNvPr id="9" name="矩形 8"/>
          <p:cNvSpPr/>
          <p:nvPr/>
        </p:nvSpPr>
        <p:spPr>
          <a:xfrm>
            <a:off x="7020272" y="5374362"/>
            <a:ext cx="19607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Si: 3s</a:t>
            </a:r>
            <a:r>
              <a:rPr kumimoji="0" lang="en-US" altLang="zh-CN" sz="2000" baseline="30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kumimoji="0"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3p</a:t>
            </a:r>
            <a:r>
              <a:rPr kumimoji="0" lang="en-US" altLang="zh-CN" sz="2000" baseline="30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endParaRPr lang="zh-CN" altLang="en-US" sz="2000" baseline="30000" dirty="0">
              <a:solidFill>
                <a:srgbClr val="00B0F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kumimoji="0" lang="en-US" altLang="zh-CN" sz="2000" dirty="0" err="1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sp</a:t>
            </a:r>
            <a:r>
              <a:rPr kumimoji="0" lang="en-US" altLang="zh-CN" sz="2000" dirty="0" smtClean="0">
                <a:solidFill>
                  <a:srgbClr val="00B0F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hybridization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69139" y="63731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选择定则</a:t>
            </a:r>
            <a:endParaRPr lang="zh-CN" altLang="en-US" sz="1800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/>
    </p:bldLst>
  </p:timing>
</p:sld>
</file>

<file path=ppt/theme/theme1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nThick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nThick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等线 Light" panose="02010600030101010101" pitchFamily="2" charset="-122"/>
            <a:ea typeface="等线 Light" panose="02010600030101010101" pitchFamily="2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14046</TotalTime>
  <Words>2071</Words>
  <Application>Microsoft Office PowerPoint</Application>
  <PresentationFormat>全屏显示(4:3)</PresentationFormat>
  <Paragraphs>393</Paragraphs>
  <Slides>54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54</vt:i4>
      </vt:variant>
    </vt:vector>
  </HeadingPairs>
  <TitlesOfParts>
    <vt:vector size="71" baseType="lpstr">
      <vt:lpstr>SymbolMT</vt:lpstr>
      <vt:lpstr>等线</vt:lpstr>
      <vt:lpstr>等线 Light</vt:lpstr>
      <vt:lpstr>楷体_GB2312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1_默认设计模板</vt:lpstr>
      <vt:lpstr>公式</vt:lpstr>
      <vt:lpstr>Image</vt:lpstr>
      <vt:lpstr>Equation</vt:lpstr>
      <vt:lpstr>BMP 图象</vt:lpstr>
      <vt:lpstr>Solar cell efficiency</vt:lpstr>
      <vt:lpstr>第三章 半导体带间光吸收</vt:lpstr>
      <vt:lpstr>Interband absorption</vt:lpstr>
      <vt:lpstr>Interband absorption</vt:lpstr>
      <vt:lpstr>Direct absorption</vt:lpstr>
      <vt:lpstr>吸收系数与跃迁速率</vt:lpstr>
      <vt:lpstr>Direct transition rate</vt:lpstr>
      <vt:lpstr>Absorption @ direct band edge</vt:lpstr>
      <vt:lpstr>Atomic physics of semiconductors</vt:lpstr>
      <vt:lpstr>GaAs band structure</vt:lpstr>
      <vt:lpstr>InP band structure</vt:lpstr>
      <vt:lpstr>Four-band model</vt:lpstr>
      <vt:lpstr>Examples for direct band edge absorption</vt:lpstr>
      <vt:lpstr>Indirect absorption</vt:lpstr>
      <vt:lpstr>Direct versus indirect absorption</vt:lpstr>
      <vt:lpstr>Edge absorption tells..</vt:lpstr>
      <vt:lpstr>Germanium band structure</vt:lpstr>
      <vt:lpstr>Germanium band edge absorption</vt:lpstr>
      <vt:lpstr>随堂练习 </vt:lpstr>
      <vt:lpstr>Silicon absorption above band edge</vt:lpstr>
      <vt:lpstr>Absorption spectroscopy measurement </vt:lpstr>
      <vt:lpstr>The Franz-Keldysh effect</vt:lpstr>
      <vt:lpstr>Band in a strong electric field</vt:lpstr>
      <vt:lpstr>Example for the Franz-Keldysh effect</vt:lpstr>
      <vt:lpstr>Modulator principles</vt:lpstr>
      <vt:lpstr>Magneto absorption in germanium</vt:lpstr>
      <vt:lpstr>Landau level </vt:lpstr>
      <vt:lpstr>Spin injection in quantum wells</vt:lpstr>
      <vt:lpstr>Spin injection in quantum wells</vt:lpstr>
      <vt:lpstr>(Heavily) Doping</vt:lpstr>
      <vt:lpstr>Photodetectors</vt:lpstr>
      <vt:lpstr>Photodetectors</vt:lpstr>
      <vt:lpstr>p-i-n diodes</vt:lpstr>
      <vt:lpstr>Solar cells (photovoltaics)</vt:lpstr>
      <vt:lpstr>课后作业</vt:lpstr>
      <vt:lpstr>微扰矩阵元</vt:lpstr>
      <vt:lpstr>Fermi’s golden rule</vt:lpstr>
      <vt:lpstr>附录1：含时微扰</vt:lpstr>
      <vt:lpstr>光场微扰算符的形式</vt:lpstr>
      <vt:lpstr>跃迁动量矩阵元</vt:lpstr>
      <vt:lpstr>跃迁动量矩阵元VS偶极跃迁</vt:lpstr>
      <vt:lpstr>跃迁动量矩阵元VS偶极跃迁</vt:lpstr>
      <vt:lpstr>偶极跃迁矩阵元</vt:lpstr>
      <vt:lpstr>吸收系数的一般形式</vt:lpstr>
      <vt:lpstr>吸收系数的一般形式的推导</vt:lpstr>
      <vt:lpstr>直接禁带</vt:lpstr>
      <vt:lpstr>直接禁带基本吸收边</vt:lpstr>
      <vt:lpstr>态密度函数</vt:lpstr>
      <vt:lpstr>联合态密度</vt:lpstr>
      <vt:lpstr>简约态密度</vt:lpstr>
      <vt:lpstr>直接禁带边吸收系数</vt:lpstr>
      <vt:lpstr>直接禁带基本吸收边</vt:lpstr>
      <vt:lpstr>容许直接禁带跃迁情形</vt:lpstr>
      <vt:lpstr>禁戒直接禁带跃迁情形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gzRan</dc:creator>
  <cp:lastModifiedBy>Windows 用户</cp:lastModifiedBy>
  <cp:revision>1293</cp:revision>
  <cp:lastPrinted>2019-03-11T04:17:19Z</cp:lastPrinted>
  <dcterms:created xsi:type="dcterms:W3CDTF">2005-01-20T03:28:12Z</dcterms:created>
  <dcterms:modified xsi:type="dcterms:W3CDTF">2019-03-11T05:55:19Z</dcterms:modified>
</cp:coreProperties>
</file>